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30"/>
  </p:notesMasterIdLst>
  <p:sldIdLst>
    <p:sldId id="539" r:id="rId2"/>
    <p:sldId id="553" r:id="rId3"/>
    <p:sldId id="578" r:id="rId4"/>
    <p:sldId id="584" r:id="rId5"/>
    <p:sldId id="583" r:id="rId6"/>
    <p:sldId id="588" r:id="rId7"/>
    <p:sldId id="580" r:id="rId8"/>
    <p:sldId id="579" r:id="rId9"/>
    <p:sldId id="275" r:id="rId10"/>
    <p:sldId id="257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6" r:id="rId19"/>
    <p:sldId id="270" r:id="rId20"/>
    <p:sldId id="256" r:id="rId21"/>
    <p:sldId id="581" r:id="rId22"/>
    <p:sldId id="590" r:id="rId23"/>
    <p:sldId id="269" r:id="rId24"/>
    <p:sldId id="271" r:id="rId25"/>
    <p:sldId id="273" r:id="rId26"/>
    <p:sldId id="272" r:id="rId27"/>
    <p:sldId id="585" r:id="rId28"/>
    <p:sldId id="586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86" autoAdjust="0"/>
    <p:restoredTop sz="94660"/>
  </p:normalViewPr>
  <p:slideViewPr>
    <p:cSldViewPr snapToGrid="0">
      <p:cViewPr varScale="1">
        <p:scale>
          <a:sx n="86" d="100"/>
          <a:sy n="86" d="100"/>
        </p:scale>
        <p:origin x="40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76542-5117-4986-9BD2-82D2CB84A286}" type="datetimeFigureOut">
              <a:rPr lang="da-DK" smtClean="0"/>
              <a:t>28-02-2024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C90863-61CF-4CD3-8CF5-A7440A0C57C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45035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303401A8-3220-413E-B964-4A8659985FD3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2418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4C3B2649-7BD8-4005-A99E-30D13769A8BD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4017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423C066-3102-481E-BA28-F80083C426AB}" type="datetimeFigureOut">
              <a:rPr lang="da-DK" smtClean="0"/>
              <a:t>28-02-2024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205B2-6F1C-48B9-9BED-9C61C9A322F9}" type="slidenum">
              <a:rPr lang="da-DK" smtClean="0"/>
              <a:t>‹nr.›</a:t>
            </a:fld>
            <a:endParaRPr lang="da-DK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4942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3C066-3102-481E-BA28-F80083C426AB}" type="datetimeFigureOut">
              <a:rPr lang="da-DK" smtClean="0"/>
              <a:t>28-02-2024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205B2-6F1C-48B9-9BED-9C61C9A322F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53762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3C066-3102-481E-BA28-F80083C426AB}" type="datetimeFigureOut">
              <a:rPr lang="da-DK" smtClean="0"/>
              <a:t>28-02-2024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205B2-6F1C-48B9-9BED-9C61C9A322F9}" type="slidenum">
              <a:rPr lang="da-DK" smtClean="0"/>
              <a:t>‹nr.›</a:t>
            </a:fld>
            <a:endParaRPr lang="da-DK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89929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751A4182-6276-41ED-8EAF-0C6A4D8FF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099048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/>
          </a:p>
        </p:txBody>
      </p:sp>
      <p:sp useBgFill="1">
        <p:nvSpPr>
          <p:cNvPr id="7" name="Rektangel 6">
            <a:extLst>
              <a:ext uri="{FF2B5EF4-FFF2-40B4-BE49-F238E27FC236}">
                <a16:creationId xmlns:a16="http://schemas.microsoft.com/office/drawing/2014/main" id="{EF4B644F-A23D-409C-9540-B41AC18DB5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5334003" cy="617561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/>
          </a:p>
        </p:txBody>
      </p:sp>
      <p:sp>
        <p:nvSpPr>
          <p:cNvPr id="8" name="Titel 18">
            <a:extLst>
              <a:ext uri="{FF2B5EF4-FFF2-40B4-BE49-F238E27FC236}">
                <a16:creationId xmlns:a16="http://schemas.microsoft.com/office/drawing/2014/main" id="{580AE1ED-3577-4808-86BF-CCD12234928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62000" y="839336"/>
            <a:ext cx="4123899" cy="3475513"/>
          </a:xfrm>
        </p:spPr>
        <p:txBody>
          <a:bodyPr rtlCol="0" anchor="ctr">
            <a:normAutofit/>
          </a:bodyPr>
          <a:lstStyle>
            <a:lvl1pPr>
              <a:defRPr sz="5200"/>
            </a:lvl1pPr>
          </a:lstStyle>
          <a:p>
            <a:pPr algn="l" rtl="0"/>
            <a:r>
              <a:rPr lang="da-DK" sz="4800" noProof="0"/>
              <a:t>Klik for at tilføje titel</a:t>
            </a:r>
          </a:p>
        </p:txBody>
      </p:sp>
      <p:sp>
        <p:nvSpPr>
          <p:cNvPr id="9" name="Undertitel 19">
            <a:extLst>
              <a:ext uri="{FF2B5EF4-FFF2-40B4-BE49-F238E27FC236}">
                <a16:creationId xmlns:a16="http://schemas.microsoft.com/office/drawing/2014/main" id="{E8F46CAD-D4FF-4BBC-937E-CBBD034A180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62000" y="4570807"/>
            <a:ext cx="4123899" cy="1524000"/>
          </a:xfrm>
        </p:spPr>
        <p:txBody>
          <a:bodyPr rtlCol="0"/>
          <a:lstStyle>
            <a:lvl1pPr marL="0" indent="0">
              <a:buNone/>
              <a:defRPr/>
            </a:lvl1pPr>
          </a:lstStyle>
          <a:p>
            <a:pPr algn="l" rtl="0"/>
            <a:r>
              <a:rPr lang="da-DK" noProof="0"/>
              <a:t>Klik for at tilføje undertitel</a:t>
            </a:r>
          </a:p>
        </p:txBody>
      </p:sp>
      <p:sp>
        <p:nvSpPr>
          <p:cNvPr id="15" name="Pladsholder til billede 14">
            <a:extLst>
              <a:ext uri="{FF2B5EF4-FFF2-40B4-BE49-F238E27FC236}">
                <a16:creationId xmlns:a16="http://schemas.microsoft.com/office/drawing/2014/main" id="{A2750E7C-D01B-4533-A0B8-2E7EF2B168D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30952" y="754711"/>
            <a:ext cx="6099048" cy="5340096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da-DK" noProof="0"/>
              <a:t>Klik på ikonet for at tilføje et billede</a:t>
            </a:r>
          </a:p>
        </p:txBody>
      </p:sp>
    </p:spTree>
    <p:extLst>
      <p:ext uri="{BB962C8B-B14F-4D97-AF65-F5344CB8AC3E}">
        <p14:creationId xmlns:p14="http://schemas.microsoft.com/office/powerpoint/2010/main" val="3287378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ED85A6-A4E6-4160-BE43-8146A98946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29" name="Pladsholder til billede 28">
            <a:extLst>
              <a:ext uri="{FF2B5EF4-FFF2-40B4-BE49-F238E27FC236}">
                <a16:creationId xmlns:a16="http://schemas.microsoft.com/office/drawing/2014/main" id="{26E6BD11-82A7-4729-AD05-B0676F9B1F5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1504950" y="2861595"/>
            <a:ext cx="1828800" cy="1993392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da-DK" noProof="0"/>
              <a:t>Klik på ikonet for at tilføje et billede</a:t>
            </a:r>
          </a:p>
        </p:txBody>
      </p:sp>
      <p:sp>
        <p:nvSpPr>
          <p:cNvPr id="19" name="Pladsholder til tekst 18">
            <a:extLst>
              <a:ext uri="{FF2B5EF4-FFF2-40B4-BE49-F238E27FC236}">
                <a16:creationId xmlns:a16="http://schemas.microsoft.com/office/drawing/2014/main" id="{6E08135B-D6D5-401C-B151-CDCB20550F1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08760" y="4855464"/>
            <a:ext cx="1828800" cy="594360"/>
          </a:xfrm>
        </p:spPr>
        <p:txBody>
          <a:bodyPr rtlCol="0" anchor="b" anchorCtr="0">
            <a:normAutofit/>
          </a:bodyPr>
          <a:lstStyle>
            <a:lvl1pPr marL="0" indent="0">
              <a:buNone/>
              <a:defRPr sz="2000" b="1">
                <a:latin typeface="+mj-lt"/>
              </a:defRPr>
            </a:lvl1pPr>
            <a:lvl2pPr marL="365760" indent="0">
              <a:buFont typeface="Arial" panose="020B0604020202020204" pitchFamily="34" charset="0"/>
              <a:buNone/>
              <a:defRPr/>
            </a:lvl2pPr>
            <a:lvl3pPr marL="365760" indent="0">
              <a:buNone/>
              <a:defRPr/>
            </a:lvl3pPr>
            <a:lvl4pPr marL="640080" indent="0">
              <a:buFont typeface="Arial" panose="020B0604020202020204" pitchFamily="34" charset="0"/>
              <a:buNone/>
              <a:defRPr/>
            </a:lvl4pPr>
            <a:lvl5pPr marL="612648" indent="0">
              <a:buNone/>
              <a:defRPr/>
            </a:lvl5pPr>
          </a:lstStyle>
          <a:p>
            <a:pPr lvl="0" rtl="0"/>
            <a:r>
              <a:rPr lang="da-DK" noProof="0"/>
              <a:t>Navn</a:t>
            </a:r>
          </a:p>
        </p:txBody>
      </p:sp>
      <p:sp>
        <p:nvSpPr>
          <p:cNvPr id="21" name="Pladsholder til tekst 20">
            <a:extLst>
              <a:ext uri="{FF2B5EF4-FFF2-40B4-BE49-F238E27FC236}">
                <a16:creationId xmlns:a16="http://schemas.microsoft.com/office/drawing/2014/main" id="{FA587696-63FF-4232-8879-488DFE1C31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504950" y="5468112"/>
            <a:ext cx="1828800" cy="594360"/>
          </a:xfrm>
        </p:spPr>
        <p:txBody>
          <a:bodyPr rtlCol="0">
            <a:noAutofit/>
          </a:bodyPr>
          <a:lstStyle>
            <a:lvl1pPr marL="0" indent="0">
              <a:buNone/>
              <a:defRPr sz="1600"/>
            </a:lvl1pPr>
            <a:lvl2pPr marL="365760" indent="0">
              <a:buFont typeface="Arial" panose="020B0604020202020204" pitchFamily="34" charset="0"/>
              <a:buNone/>
              <a:defRPr sz="1600"/>
            </a:lvl2pPr>
            <a:lvl3pPr marL="365760" indent="0">
              <a:buNone/>
              <a:defRPr sz="1600"/>
            </a:lvl3pPr>
            <a:lvl4pPr marL="640080" indent="0">
              <a:buFont typeface="Arial" panose="020B0604020202020204" pitchFamily="34" charset="0"/>
              <a:buNone/>
              <a:defRPr sz="1600"/>
            </a:lvl4pPr>
            <a:lvl5pPr marL="612648" indent="0">
              <a:buNone/>
              <a:defRPr sz="1600"/>
            </a:lvl5pPr>
          </a:lstStyle>
          <a:p>
            <a:pPr lvl="0" rtl="0"/>
            <a:r>
              <a:rPr lang="da-DK" noProof="0"/>
              <a:t>Titel</a:t>
            </a:r>
          </a:p>
        </p:txBody>
      </p:sp>
      <p:sp>
        <p:nvSpPr>
          <p:cNvPr id="30" name="Pladsholder til billede 28">
            <a:extLst>
              <a:ext uri="{FF2B5EF4-FFF2-40B4-BE49-F238E27FC236}">
                <a16:creationId xmlns:a16="http://schemas.microsoft.com/office/drawing/2014/main" id="{96507A97-E180-468F-B641-141DBA738642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3953511" y="2861595"/>
            <a:ext cx="1828800" cy="1993392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da-DK" noProof="0"/>
              <a:t>Klik på ikonet for at tilføje et billede</a:t>
            </a:r>
          </a:p>
        </p:txBody>
      </p:sp>
      <p:sp>
        <p:nvSpPr>
          <p:cNvPr id="22" name="Pladsholder til tekst 18">
            <a:extLst>
              <a:ext uri="{FF2B5EF4-FFF2-40B4-BE49-F238E27FC236}">
                <a16:creationId xmlns:a16="http://schemas.microsoft.com/office/drawing/2014/main" id="{49BB8F01-AE51-4455-BE0F-8972415A0C0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942757" y="4854889"/>
            <a:ext cx="1828800" cy="594360"/>
          </a:xfrm>
        </p:spPr>
        <p:txBody>
          <a:bodyPr rtlCol="0" anchor="b" anchorCtr="0">
            <a:normAutofit/>
          </a:bodyPr>
          <a:lstStyle>
            <a:lvl1pPr marL="0" indent="0">
              <a:buNone/>
              <a:defRPr sz="2000" b="1">
                <a:latin typeface="+mj-lt"/>
              </a:defRPr>
            </a:lvl1pPr>
            <a:lvl2pPr marL="365760" indent="0">
              <a:buFont typeface="Arial" panose="020B0604020202020204" pitchFamily="34" charset="0"/>
              <a:buNone/>
              <a:defRPr/>
            </a:lvl2pPr>
            <a:lvl3pPr marL="365760" indent="0">
              <a:buNone/>
              <a:defRPr/>
            </a:lvl3pPr>
            <a:lvl4pPr marL="640080" indent="0">
              <a:buFont typeface="Arial" panose="020B0604020202020204" pitchFamily="34" charset="0"/>
              <a:buNone/>
              <a:defRPr/>
            </a:lvl4pPr>
            <a:lvl5pPr marL="612648" indent="0">
              <a:buNone/>
              <a:defRPr/>
            </a:lvl5pPr>
          </a:lstStyle>
          <a:p>
            <a:pPr lvl="0" rtl="0"/>
            <a:r>
              <a:rPr lang="da-DK" noProof="0"/>
              <a:t>Navn</a:t>
            </a:r>
          </a:p>
        </p:txBody>
      </p:sp>
      <p:sp>
        <p:nvSpPr>
          <p:cNvPr id="23" name="Pladsholder til tekst 20">
            <a:extLst>
              <a:ext uri="{FF2B5EF4-FFF2-40B4-BE49-F238E27FC236}">
                <a16:creationId xmlns:a16="http://schemas.microsoft.com/office/drawing/2014/main" id="{759D2442-D209-4F87-9F2C-19D73A2412D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942757" y="5462491"/>
            <a:ext cx="1828800" cy="594360"/>
          </a:xfrm>
        </p:spPr>
        <p:txBody>
          <a:bodyPr rtlCol="0">
            <a:noAutofit/>
          </a:bodyPr>
          <a:lstStyle>
            <a:lvl1pPr marL="0" indent="0">
              <a:buNone/>
              <a:defRPr sz="1600"/>
            </a:lvl1pPr>
            <a:lvl2pPr marL="365760" indent="0">
              <a:buFont typeface="Arial" panose="020B0604020202020204" pitchFamily="34" charset="0"/>
              <a:buNone/>
              <a:defRPr sz="1600"/>
            </a:lvl2pPr>
            <a:lvl3pPr marL="365760" indent="0">
              <a:buNone/>
              <a:defRPr sz="1600"/>
            </a:lvl3pPr>
            <a:lvl4pPr marL="640080" indent="0">
              <a:buFont typeface="Arial" panose="020B0604020202020204" pitchFamily="34" charset="0"/>
              <a:buNone/>
              <a:defRPr sz="1600"/>
            </a:lvl4pPr>
            <a:lvl5pPr marL="612648" indent="0">
              <a:buNone/>
              <a:defRPr sz="1600"/>
            </a:lvl5pPr>
          </a:lstStyle>
          <a:p>
            <a:pPr lvl="0" rtl="0"/>
            <a:r>
              <a:rPr lang="da-DK" noProof="0"/>
              <a:t>Titel</a:t>
            </a:r>
          </a:p>
        </p:txBody>
      </p:sp>
      <p:sp>
        <p:nvSpPr>
          <p:cNvPr id="31" name="Pladsholder til billede 28">
            <a:extLst>
              <a:ext uri="{FF2B5EF4-FFF2-40B4-BE49-F238E27FC236}">
                <a16:creationId xmlns:a16="http://schemas.microsoft.com/office/drawing/2014/main" id="{A850442C-9915-406C-83D9-8EBE8AD3C24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391656" y="2861595"/>
            <a:ext cx="1828800" cy="1993392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da-DK" noProof="0"/>
              <a:t>Klik på ikonet for at tilføje et billede</a:t>
            </a:r>
          </a:p>
        </p:txBody>
      </p:sp>
      <p:sp>
        <p:nvSpPr>
          <p:cNvPr id="24" name="Pladsholder til tekst 18">
            <a:extLst>
              <a:ext uri="{FF2B5EF4-FFF2-40B4-BE49-F238E27FC236}">
                <a16:creationId xmlns:a16="http://schemas.microsoft.com/office/drawing/2014/main" id="{A596F3D1-5D97-4111-B3D6-FE37290A6B3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391656" y="4855464"/>
            <a:ext cx="1828800" cy="594360"/>
          </a:xfrm>
        </p:spPr>
        <p:txBody>
          <a:bodyPr rtlCol="0" anchor="b" anchorCtr="0">
            <a:normAutofit/>
          </a:bodyPr>
          <a:lstStyle>
            <a:lvl1pPr marL="0" indent="0">
              <a:buNone/>
              <a:defRPr sz="2000" b="1">
                <a:latin typeface="+mj-lt"/>
              </a:defRPr>
            </a:lvl1pPr>
            <a:lvl2pPr marL="365760" indent="0">
              <a:buFont typeface="Arial" panose="020B0604020202020204" pitchFamily="34" charset="0"/>
              <a:buNone/>
              <a:defRPr/>
            </a:lvl2pPr>
            <a:lvl3pPr marL="365760" indent="0">
              <a:buNone/>
              <a:defRPr/>
            </a:lvl3pPr>
            <a:lvl4pPr marL="640080" indent="0">
              <a:buFont typeface="Arial" panose="020B0604020202020204" pitchFamily="34" charset="0"/>
              <a:buNone/>
              <a:defRPr/>
            </a:lvl4pPr>
            <a:lvl5pPr marL="612648" indent="0">
              <a:buNone/>
              <a:defRPr/>
            </a:lvl5pPr>
          </a:lstStyle>
          <a:p>
            <a:pPr lvl="0" rtl="0"/>
            <a:r>
              <a:rPr lang="da-DK" noProof="0"/>
              <a:t>Navn</a:t>
            </a:r>
          </a:p>
        </p:txBody>
      </p:sp>
      <p:sp>
        <p:nvSpPr>
          <p:cNvPr id="25" name="Pladsholder til tekst 20">
            <a:extLst>
              <a:ext uri="{FF2B5EF4-FFF2-40B4-BE49-F238E27FC236}">
                <a16:creationId xmlns:a16="http://schemas.microsoft.com/office/drawing/2014/main" id="{2D25C272-C21E-4078-818F-B12E10F1827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391656" y="5468112"/>
            <a:ext cx="1828800" cy="594360"/>
          </a:xfrm>
        </p:spPr>
        <p:txBody>
          <a:bodyPr rtlCol="0">
            <a:noAutofit/>
          </a:bodyPr>
          <a:lstStyle>
            <a:lvl1pPr marL="0" indent="0">
              <a:buNone/>
              <a:defRPr sz="1600"/>
            </a:lvl1pPr>
            <a:lvl2pPr marL="365760" indent="0">
              <a:buFont typeface="Arial" panose="020B0604020202020204" pitchFamily="34" charset="0"/>
              <a:buNone/>
              <a:defRPr sz="1600"/>
            </a:lvl2pPr>
            <a:lvl3pPr marL="365760" indent="0">
              <a:buNone/>
              <a:defRPr sz="1600"/>
            </a:lvl3pPr>
            <a:lvl4pPr marL="640080" indent="0">
              <a:buFont typeface="Arial" panose="020B0604020202020204" pitchFamily="34" charset="0"/>
              <a:buNone/>
              <a:defRPr sz="1600"/>
            </a:lvl4pPr>
            <a:lvl5pPr marL="612648" indent="0">
              <a:buNone/>
              <a:defRPr sz="1600"/>
            </a:lvl5pPr>
          </a:lstStyle>
          <a:p>
            <a:pPr lvl="0" rtl="0"/>
            <a:r>
              <a:rPr lang="da-DK" noProof="0"/>
              <a:t>Titel</a:t>
            </a:r>
          </a:p>
        </p:txBody>
      </p:sp>
      <p:sp>
        <p:nvSpPr>
          <p:cNvPr id="32" name="Pladsholder til billede 28">
            <a:extLst>
              <a:ext uri="{FF2B5EF4-FFF2-40B4-BE49-F238E27FC236}">
                <a16:creationId xmlns:a16="http://schemas.microsoft.com/office/drawing/2014/main" id="{05393806-4E48-45A2-8BD7-0BA36566F3CC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8833104" y="2862072"/>
            <a:ext cx="1828800" cy="1993392"/>
          </a:xfrm>
          <a:solidFill>
            <a:schemeClr val="accent6"/>
          </a:solidFill>
        </p:spPr>
        <p:txBody>
          <a:bodyPr rtlCol="0"/>
          <a:lstStyle/>
          <a:p>
            <a:pPr rtl="0"/>
            <a:r>
              <a:rPr lang="da-DK" noProof="0"/>
              <a:t>Klik på ikonet for at tilføje et billede</a:t>
            </a:r>
          </a:p>
        </p:txBody>
      </p:sp>
      <p:sp>
        <p:nvSpPr>
          <p:cNvPr id="26" name="Pladsholder til tekst 18">
            <a:extLst>
              <a:ext uri="{FF2B5EF4-FFF2-40B4-BE49-F238E27FC236}">
                <a16:creationId xmlns:a16="http://schemas.microsoft.com/office/drawing/2014/main" id="{DD19656C-C87E-4938-A66D-D6836DBC653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825653" y="4855651"/>
            <a:ext cx="1828800" cy="594360"/>
          </a:xfrm>
        </p:spPr>
        <p:txBody>
          <a:bodyPr rtlCol="0" anchor="b" anchorCtr="0">
            <a:normAutofit/>
          </a:bodyPr>
          <a:lstStyle>
            <a:lvl1pPr marL="0" indent="0">
              <a:buNone/>
              <a:defRPr sz="2000" b="1">
                <a:latin typeface="+mj-lt"/>
              </a:defRPr>
            </a:lvl1pPr>
            <a:lvl2pPr marL="365760" indent="0">
              <a:buFont typeface="Arial" panose="020B0604020202020204" pitchFamily="34" charset="0"/>
              <a:buNone/>
              <a:defRPr/>
            </a:lvl2pPr>
            <a:lvl3pPr marL="365760" indent="0">
              <a:buNone/>
              <a:defRPr/>
            </a:lvl3pPr>
            <a:lvl4pPr marL="640080" indent="0">
              <a:buFont typeface="Arial" panose="020B0604020202020204" pitchFamily="34" charset="0"/>
              <a:buNone/>
              <a:defRPr/>
            </a:lvl4pPr>
            <a:lvl5pPr marL="612648" indent="0">
              <a:buNone/>
              <a:defRPr/>
            </a:lvl5pPr>
          </a:lstStyle>
          <a:p>
            <a:pPr lvl="0" rtl="0"/>
            <a:r>
              <a:rPr lang="da-DK" noProof="0"/>
              <a:t>Navn</a:t>
            </a:r>
          </a:p>
        </p:txBody>
      </p:sp>
      <p:sp>
        <p:nvSpPr>
          <p:cNvPr id="27" name="Pladsholder til tekst 20">
            <a:extLst>
              <a:ext uri="{FF2B5EF4-FFF2-40B4-BE49-F238E27FC236}">
                <a16:creationId xmlns:a16="http://schemas.microsoft.com/office/drawing/2014/main" id="{DF55E1E1-7FB8-465C-B720-E39D43FFECC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825653" y="5468299"/>
            <a:ext cx="1828800" cy="594360"/>
          </a:xfrm>
        </p:spPr>
        <p:txBody>
          <a:bodyPr rtlCol="0">
            <a:noAutofit/>
          </a:bodyPr>
          <a:lstStyle>
            <a:lvl1pPr marL="0" indent="0">
              <a:buNone/>
              <a:defRPr sz="1600"/>
            </a:lvl1pPr>
            <a:lvl2pPr marL="365760" indent="0">
              <a:buFont typeface="Arial" panose="020B0604020202020204" pitchFamily="34" charset="0"/>
              <a:buNone/>
              <a:defRPr sz="1600"/>
            </a:lvl2pPr>
            <a:lvl3pPr marL="365760" indent="0">
              <a:buNone/>
              <a:defRPr sz="1600"/>
            </a:lvl3pPr>
            <a:lvl4pPr marL="640080" indent="0">
              <a:buFont typeface="Arial" panose="020B0604020202020204" pitchFamily="34" charset="0"/>
              <a:buNone/>
              <a:defRPr sz="1600"/>
            </a:lvl4pPr>
            <a:lvl5pPr marL="612648" indent="0">
              <a:buNone/>
              <a:defRPr sz="1600"/>
            </a:lvl5pPr>
          </a:lstStyle>
          <a:p>
            <a:pPr lvl="0" rtl="0"/>
            <a:r>
              <a:rPr lang="da-DK" noProof="0"/>
              <a:t>Titel</a:t>
            </a:r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4526116E-7A6D-485F-9FA2-25F94D4F4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/>
              <a:t>Eksempel på fodnotetekst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EBA24A80-0792-4B3B-BB5A-8B2BD9109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da-DK" noProof="0"/>
              <a:t>1/3/20XX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B309ADCC-C5F2-4D90-B153-93DF55858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B1E4CB7-CB13-4810-BF18-BE31AFC64F93}" type="slidenum">
              <a:rPr lang="da-DK" noProof="0" smtClean="0"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3253582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3C066-3102-481E-BA28-F80083C426AB}" type="datetimeFigureOut">
              <a:rPr lang="da-DK" smtClean="0"/>
              <a:t>28-02-2024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205B2-6F1C-48B9-9BED-9C61C9A322F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87283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3C066-3102-481E-BA28-F80083C426AB}" type="datetimeFigureOut">
              <a:rPr lang="da-DK" smtClean="0"/>
              <a:t>28-02-2024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205B2-6F1C-48B9-9BED-9C61C9A322F9}" type="slidenum">
              <a:rPr lang="da-DK" smtClean="0"/>
              <a:t>‹nr.›</a:t>
            </a:fld>
            <a:endParaRPr lang="da-DK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1914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3C066-3102-481E-BA28-F80083C426AB}" type="datetimeFigureOut">
              <a:rPr lang="da-DK" smtClean="0"/>
              <a:t>28-02-2024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205B2-6F1C-48B9-9BED-9C61C9A322F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95516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da-DK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3C066-3102-481E-BA28-F80083C426AB}" type="datetimeFigureOut">
              <a:rPr lang="da-DK" smtClean="0"/>
              <a:t>28-02-2024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205B2-6F1C-48B9-9BED-9C61C9A322F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5124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3C066-3102-481E-BA28-F80083C426AB}" type="datetimeFigureOut">
              <a:rPr lang="da-DK" smtClean="0"/>
              <a:t>28-02-2024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205B2-6F1C-48B9-9BED-9C61C9A322F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23699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3C066-3102-481E-BA28-F80083C426AB}" type="datetimeFigureOut">
              <a:rPr lang="da-DK" smtClean="0"/>
              <a:t>28-02-2024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205B2-6F1C-48B9-9BED-9C61C9A322F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4161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3C066-3102-481E-BA28-F80083C426AB}" type="datetimeFigureOut">
              <a:rPr lang="da-DK" smtClean="0"/>
              <a:t>28-02-2024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205B2-6F1C-48B9-9BED-9C61C9A322F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6076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3C066-3102-481E-BA28-F80083C426AB}" type="datetimeFigureOut">
              <a:rPr lang="da-DK" smtClean="0"/>
              <a:t>28-02-2024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205B2-6F1C-48B9-9BED-9C61C9A322F9}" type="slidenum">
              <a:rPr lang="da-DK" smtClean="0"/>
              <a:t>‹nr.›</a:t>
            </a:fld>
            <a:endParaRPr lang="da-DK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9109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423C066-3102-481E-BA28-F80083C426AB}" type="datetimeFigureOut">
              <a:rPr lang="da-DK" smtClean="0"/>
              <a:t>28-02-2024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B2205B2-6F1C-48B9-9BED-9C61C9A322F9}" type="slidenum">
              <a:rPr lang="da-DK" smtClean="0"/>
              <a:t>‹nr.›</a:t>
            </a:fld>
            <a:endParaRPr lang="da-DK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8380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8n9RQiTyqo" TargetMode="External"/><Relationship Id="rId2" Type="http://schemas.openxmlformats.org/officeDocument/2006/relationships/hyperlink" Target="https://www.youtube.com/watch?v=abHLfwNhyss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BE194971-2F2D-44B0-8AE6-FF2DCCEE0A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a-DK"/>
          </a:p>
        </p:txBody>
      </p:sp>
      <p:sp>
        <p:nvSpPr>
          <p:cNvPr id="27" name="Oval 5">
            <a:extLst>
              <a:ext uri="{FF2B5EF4-FFF2-40B4-BE49-F238E27FC236}">
                <a16:creationId xmlns:a16="http://schemas.microsoft.com/office/drawing/2014/main" id="{1FF9A61E-EB11-4C46-82E1-3E00A3B4B4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a-DK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E564EB3-35F2-4EFF-87DC-642DC02052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9ABC736F-FD1E-4980-876D-E5C3877393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726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D98EE46-797C-45B8-8337-491B94E058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83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itel 18">
            <a:extLst>
              <a:ext uri="{FF2B5EF4-FFF2-40B4-BE49-F238E27FC236}">
                <a16:creationId xmlns:a16="http://schemas.microsoft.com/office/drawing/2014/main" id="{C60B4E40-ED59-4DFA-97D2-04570E2808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4501" y="640080"/>
            <a:ext cx="4019429" cy="333934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3100" spc="200" dirty="0">
                <a:solidFill>
                  <a:srgbClr val="FFFFFF"/>
                </a:solidFill>
              </a:rPr>
              <a:t>Helle R. Hansen</a:t>
            </a:r>
            <a:br>
              <a:rPr lang="en-US" sz="3100" spc="200" dirty="0">
                <a:solidFill>
                  <a:srgbClr val="FFFFFF"/>
                </a:solidFill>
              </a:rPr>
            </a:br>
            <a:r>
              <a:rPr lang="en-US" sz="3100" spc="200" dirty="0">
                <a:solidFill>
                  <a:srgbClr val="FFFFFF"/>
                </a:solidFill>
              </a:rPr>
              <a:t>Ane-Kathrine Petersen </a:t>
            </a:r>
            <a:br>
              <a:rPr lang="en-US" sz="3100" spc="200" dirty="0">
                <a:solidFill>
                  <a:srgbClr val="FFFFFF"/>
                </a:solidFill>
              </a:rPr>
            </a:br>
            <a:br>
              <a:rPr lang="en-US" sz="3100" spc="200" dirty="0">
                <a:solidFill>
                  <a:srgbClr val="FFFFFF"/>
                </a:solidFill>
              </a:rPr>
            </a:br>
            <a:r>
              <a:rPr lang="en-US" sz="3100" spc="200" dirty="0" err="1">
                <a:solidFill>
                  <a:srgbClr val="FFFFFF"/>
                </a:solidFill>
              </a:rPr>
              <a:t>Ilinniartitaanermut</a:t>
            </a:r>
            <a:r>
              <a:rPr lang="en-US" sz="3100" spc="200" dirty="0">
                <a:solidFill>
                  <a:srgbClr val="FFFFFF"/>
                </a:solidFill>
              </a:rPr>
              <a:t> </a:t>
            </a:r>
            <a:r>
              <a:rPr lang="en-US" sz="3100" spc="200" dirty="0" err="1">
                <a:solidFill>
                  <a:srgbClr val="FFFFFF"/>
                </a:solidFill>
              </a:rPr>
              <a:t>Aqutsisoqarfik</a:t>
            </a:r>
            <a:r>
              <a:rPr lang="en-US" sz="3100" spc="200" dirty="0">
                <a:solidFill>
                  <a:srgbClr val="FFFFFF"/>
                </a:solidFill>
              </a:rPr>
              <a:t> / Uddannelsesstyrelsen</a:t>
            </a:r>
            <a:br>
              <a:rPr lang="en-US" sz="3100" spc="200" dirty="0">
                <a:solidFill>
                  <a:srgbClr val="FFFFFF"/>
                </a:solidFill>
              </a:rPr>
            </a:br>
            <a:endParaRPr lang="en-US" sz="3100" spc="200" dirty="0">
              <a:solidFill>
                <a:srgbClr val="FFFFFF"/>
              </a:solidFill>
            </a:endParaRPr>
          </a:p>
        </p:txBody>
      </p:sp>
      <p:sp>
        <p:nvSpPr>
          <p:cNvPr id="20" name="Undertitel 19">
            <a:extLst>
              <a:ext uri="{FF2B5EF4-FFF2-40B4-BE49-F238E27FC236}">
                <a16:creationId xmlns:a16="http://schemas.microsoft.com/office/drawing/2014/main" id="{35E6FB68-BA70-4F6F-9874-1F349422D8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921" y="4315017"/>
            <a:ext cx="4015009" cy="189393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solidFill>
                  <a:srgbClr val="FFFFFF"/>
                </a:solidFill>
              </a:rPr>
              <a:t>Webinar 3: </a:t>
            </a:r>
            <a:r>
              <a:rPr lang="en-US" sz="1600" dirty="0" err="1">
                <a:solidFill>
                  <a:srgbClr val="FFFFFF"/>
                </a:solidFill>
              </a:rPr>
              <a:t>Inuusuttut</a:t>
            </a:r>
            <a:r>
              <a:rPr lang="en-US" sz="1600" dirty="0">
                <a:solidFill>
                  <a:srgbClr val="FFFFFF"/>
                </a:solidFill>
              </a:rPr>
              <a:t> </a:t>
            </a:r>
            <a:r>
              <a:rPr lang="en-US" sz="1600" dirty="0" err="1">
                <a:solidFill>
                  <a:srgbClr val="FFFFFF"/>
                </a:solidFill>
              </a:rPr>
              <a:t>ilinniarfiini</a:t>
            </a:r>
            <a:r>
              <a:rPr lang="en-US" sz="1600" dirty="0">
                <a:solidFill>
                  <a:srgbClr val="FFFFFF"/>
                </a:solidFill>
              </a:rPr>
              <a:t> </a:t>
            </a:r>
            <a:r>
              <a:rPr lang="en-US" sz="1600" dirty="0" err="1">
                <a:solidFill>
                  <a:srgbClr val="FFFFFF"/>
                </a:solidFill>
              </a:rPr>
              <a:t>ilinniartitsisunut</a:t>
            </a:r>
            <a:r>
              <a:rPr lang="en-US" sz="1600" dirty="0">
                <a:solidFill>
                  <a:srgbClr val="FFFFFF"/>
                </a:solidFill>
              </a:rPr>
              <a:t> ’</a:t>
            </a:r>
            <a:r>
              <a:rPr lang="en-US" sz="1600" dirty="0" err="1">
                <a:solidFill>
                  <a:srgbClr val="FFFFFF"/>
                </a:solidFill>
              </a:rPr>
              <a:t>Inuusuttut</a:t>
            </a:r>
            <a:r>
              <a:rPr lang="en-US" sz="1600" dirty="0">
                <a:solidFill>
                  <a:srgbClr val="FFFFFF"/>
                </a:solidFill>
              </a:rPr>
              <a:t> </a:t>
            </a:r>
            <a:r>
              <a:rPr lang="en-US" sz="1600" dirty="0" err="1">
                <a:solidFill>
                  <a:srgbClr val="FFFFFF"/>
                </a:solidFill>
              </a:rPr>
              <a:t>akornanni</a:t>
            </a:r>
            <a:r>
              <a:rPr lang="en-US" sz="1600" dirty="0">
                <a:solidFill>
                  <a:srgbClr val="FFFFFF"/>
                </a:solidFill>
              </a:rPr>
              <a:t> </a:t>
            </a:r>
            <a:r>
              <a:rPr lang="en-US" sz="1600" dirty="0" err="1">
                <a:solidFill>
                  <a:srgbClr val="FFFFFF"/>
                </a:solidFill>
              </a:rPr>
              <a:t>pimmatiginnittarneq</a:t>
            </a:r>
            <a:r>
              <a:rPr lang="en-US" sz="1600" dirty="0">
                <a:solidFill>
                  <a:srgbClr val="FFFFFF"/>
                </a:solidFill>
              </a:rPr>
              <a:t> </a:t>
            </a:r>
            <a:r>
              <a:rPr lang="en-US" sz="1600" dirty="0" err="1">
                <a:solidFill>
                  <a:srgbClr val="FFFFFF"/>
                </a:solidFill>
              </a:rPr>
              <a:t>atugarissaarnerlu</a:t>
            </a:r>
            <a:r>
              <a:rPr lang="en-US" sz="1600" dirty="0">
                <a:solidFill>
                  <a:srgbClr val="FFFFFF"/>
                </a:solidFill>
              </a:rPr>
              <a:t>’. / 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solidFill>
                  <a:srgbClr val="FFFFFF"/>
                </a:solidFill>
              </a:rPr>
              <a:t>Til </a:t>
            </a:r>
            <a:r>
              <a:rPr lang="en-US" sz="1600" dirty="0" err="1">
                <a:solidFill>
                  <a:srgbClr val="FFFFFF"/>
                </a:solidFill>
              </a:rPr>
              <a:t>lærere</a:t>
            </a:r>
            <a:r>
              <a:rPr lang="en-US" sz="1600" dirty="0">
                <a:solidFill>
                  <a:srgbClr val="FFFFFF"/>
                </a:solidFill>
              </a:rPr>
              <a:t> og </a:t>
            </a:r>
            <a:r>
              <a:rPr lang="en-US" sz="1600" dirty="0" err="1">
                <a:solidFill>
                  <a:srgbClr val="FFFFFF"/>
                </a:solidFill>
              </a:rPr>
              <a:t>undervisere</a:t>
            </a:r>
            <a:r>
              <a:rPr lang="en-US" sz="1600" dirty="0">
                <a:solidFill>
                  <a:srgbClr val="FFFFFF"/>
                </a:solidFill>
              </a:rPr>
              <a:t> </a:t>
            </a:r>
            <a:r>
              <a:rPr lang="en-US" sz="1600" dirty="0" err="1">
                <a:solidFill>
                  <a:srgbClr val="FFFFFF"/>
                </a:solidFill>
              </a:rPr>
              <a:t>på</a:t>
            </a:r>
            <a:r>
              <a:rPr lang="en-US" sz="1600" dirty="0">
                <a:solidFill>
                  <a:srgbClr val="FFFFFF"/>
                </a:solidFill>
              </a:rPr>
              <a:t> </a:t>
            </a:r>
            <a:r>
              <a:rPr lang="en-US" sz="1600" dirty="0" err="1">
                <a:solidFill>
                  <a:srgbClr val="FFFFFF"/>
                </a:solidFill>
              </a:rPr>
              <a:t>ungdomsuddannelserne</a:t>
            </a:r>
            <a:r>
              <a:rPr lang="en-US" sz="1600" dirty="0">
                <a:solidFill>
                  <a:srgbClr val="FFFFFF"/>
                </a:solidFill>
              </a:rPr>
              <a:t> ’</a:t>
            </a:r>
            <a:r>
              <a:rPr lang="en-US" sz="1600" dirty="0" err="1">
                <a:solidFill>
                  <a:srgbClr val="FFFFFF"/>
                </a:solidFill>
              </a:rPr>
              <a:t>Mobning</a:t>
            </a:r>
            <a:r>
              <a:rPr lang="en-US" sz="1600" dirty="0">
                <a:solidFill>
                  <a:srgbClr val="FFFFFF"/>
                </a:solidFill>
              </a:rPr>
              <a:t> og </a:t>
            </a:r>
            <a:r>
              <a:rPr lang="en-US" sz="1600" dirty="0" err="1">
                <a:solidFill>
                  <a:srgbClr val="FFFFFF"/>
                </a:solidFill>
              </a:rPr>
              <a:t>trivsel</a:t>
            </a:r>
            <a:r>
              <a:rPr lang="en-US" sz="1600" dirty="0">
                <a:solidFill>
                  <a:srgbClr val="FFFFFF"/>
                </a:solidFill>
              </a:rPr>
              <a:t> </a:t>
            </a:r>
            <a:r>
              <a:rPr lang="en-US" sz="1600" dirty="0" err="1">
                <a:solidFill>
                  <a:srgbClr val="FFFFFF"/>
                </a:solidFill>
              </a:rPr>
              <a:t>blandt</a:t>
            </a:r>
            <a:r>
              <a:rPr lang="en-US" sz="1600" dirty="0">
                <a:solidFill>
                  <a:srgbClr val="FFFFFF"/>
                </a:solidFill>
              </a:rPr>
              <a:t> </a:t>
            </a:r>
            <a:r>
              <a:rPr lang="en-US" sz="1600" dirty="0" err="1">
                <a:solidFill>
                  <a:srgbClr val="FFFFFF"/>
                </a:solidFill>
              </a:rPr>
              <a:t>unge</a:t>
            </a:r>
            <a:r>
              <a:rPr lang="en-US" sz="1600" dirty="0">
                <a:solidFill>
                  <a:srgbClr val="FFFFFF"/>
                </a:solidFill>
              </a:rPr>
              <a:t>’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4E4CA735-62CB-4665-AA7D-4A259E3F7C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39130" y="4156010"/>
            <a:ext cx="356616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3915B512-930A-40F0-82A6-4895B71A95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7396" y="0"/>
            <a:ext cx="6909991" cy="6858000"/>
          </a:xfrm>
          <a:prstGeom prst="rect">
            <a:avLst/>
          </a:prstGeom>
          <a:blipFill dpi="0" rotWithShape="1"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6350" ty="-101600" sx="70000" sy="7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4015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E754DC-4D3B-E9E2-5C27-15BDD7AB4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Mobbesager – hvordan? 4 afsnit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3DE4E80-D26E-6F9A-A023-8646A9B131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da-DK" sz="4000" dirty="0"/>
              <a:t>”I opdager mobning” – eller måske mobning.</a:t>
            </a:r>
          </a:p>
          <a:p>
            <a:pPr marL="514350" indent="-514350">
              <a:buAutoNum type="arabicParenR"/>
            </a:pPr>
            <a:r>
              <a:rPr lang="da-DK" sz="4000" dirty="0"/>
              <a:t>Tre trin til håndtering af mobning – og begyndende mobning</a:t>
            </a:r>
          </a:p>
          <a:p>
            <a:pPr marL="514350" indent="-514350">
              <a:buAutoNum type="arabicParenR"/>
            </a:pPr>
            <a:r>
              <a:rPr lang="da-DK" sz="4000" dirty="0"/>
              <a:t>Opfølgning og forebyggelsesideer</a:t>
            </a:r>
          </a:p>
          <a:p>
            <a:pPr marL="514350" indent="-514350">
              <a:buAutoNum type="arabicParenR"/>
            </a:pPr>
            <a:r>
              <a:rPr lang="da-DK" sz="4000" dirty="0"/>
              <a:t>Didaktikvejen</a:t>
            </a:r>
          </a:p>
        </p:txBody>
      </p:sp>
    </p:spTree>
    <p:extLst>
      <p:ext uri="{BB962C8B-B14F-4D97-AF65-F5344CB8AC3E}">
        <p14:creationId xmlns:p14="http://schemas.microsoft.com/office/powerpoint/2010/main" val="22312913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48C5A4-393E-E4BA-7D2A-8ACC91E8E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Der findes ikke én men mange opskrifter…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5145123-5307-6847-B9B5-33DF380458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408" y="2027583"/>
            <a:ext cx="11092070" cy="4303642"/>
          </a:xfrm>
        </p:spPr>
        <p:txBody>
          <a:bodyPr/>
          <a:lstStyle/>
          <a:p>
            <a:r>
              <a:rPr lang="da-DK" dirty="0"/>
              <a:t>Der findes </a:t>
            </a:r>
            <a:r>
              <a:rPr lang="da-DK" dirty="0">
                <a:solidFill>
                  <a:srgbClr val="FF0000"/>
                </a:solidFill>
              </a:rPr>
              <a:t>ikke en fast opskrift </a:t>
            </a:r>
            <a:r>
              <a:rPr lang="da-DK" dirty="0"/>
              <a:t>på, hvordan konkrete sager om mobning skal håndteres. Det afhænger helt af situationen. </a:t>
            </a:r>
          </a:p>
          <a:p>
            <a:r>
              <a:rPr lang="da-DK" dirty="0"/>
              <a:t>Der er indhøstet </a:t>
            </a:r>
            <a:r>
              <a:rPr lang="da-DK" dirty="0">
                <a:solidFill>
                  <a:srgbClr val="FF0000"/>
                </a:solidFill>
              </a:rPr>
              <a:t>erfaringer fra </a:t>
            </a:r>
            <a:r>
              <a:rPr lang="da-DK" dirty="0" err="1">
                <a:solidFill>
                  <a:srgbClr val="FF0000"/>
                </a:solidFill>
              </a:rPr>
              <a:t>antimobbearbejdet</a:t>
            </a:r>
            <a:r>
              <a:rPr lang="da-DK" dirty="0">
                <a:solidFill>
                  <a:srgbClr val="FF0000"/>
                </a:solidFill>
              </a:rPr>
              <a:t> </a:t>
            </a:r>
            <a:r>
              <a:rPr lang="da-DK" dirty="0"/>
              <a:t>i Norden – og herfra er dette oplæg bygget op.</a:t>
            </a:r>
          </a:p>
          <a:p>
            <a:r>
              <a:rPr lang="da-DK" dirty="0"/>
              <a:t>VIGTIG: det er ikke altid, at en mobbesag er en hel tydelig mobbesag. Der kan være mange krydsende perspektiver. DERFOR….</a:t>
            </a:r>
          </a:p>
          <a:p>
            <a:r>
              <a:rPr lang="da-DK" dirty="0"/>
              <a:t>HUSK at voksne sidder med ‘magten’ i sidste ende. Gå med det </a:t>
            </a:r>
            <a:r>
              <a:rPr lang="da-DK" dirty="0">
                <a:solidFill>
                  <a:srgbClr val="FF0000"/>
                </a:solidFill>
              </a:rPr>
              <a:t>kærlige børnesyn.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778912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7D6643-1FE9-23DF-C102-E1A65BEE2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4000" b="1" dirty="0"/>
              <a:t>Afsnit 1)  I opdager mobning (eller begyndende mobning) fx på denne måde….. 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027C8CA-0412-75B5-9B64-6784B4E38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54357"/>
            <a:ext cx="10515600" cy="3622606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da-DK" sz="3200" dirty="0"/>
              <a:t>En elev klager over mobning = I har en sag.</a:t>
            </a:r>
          </a:p>
          <a:p>
            <a:pPr marL="514350" indent="-514350">
              <a:buAutoNum type="arabicParenR"/>
            </a:pPr>
            <a:r>
              <a:rPr lang="da-DK" sz="3200" dirty="0"/>
              <a:t>Du/I har set mobning blandt eleverne i en klasse (eller på tværs af klasser),</a:t>
            </a:r>
          </a:p>
          <a:p>
            <a:pPr marL="514350" indent="-514350">
              <a:buAutoNum type="arabicParenR"/>
            </a:pPr>
            <a:r>
              <a:rPr lang="da-DK" sz="3200" dirty="0"/>
              <a:t>I har hørt kollegaer, der har set mobning.</a:t>
            </a:r>
          </a:p>
        </p:txBody>
      </p:sp>
    </p:spTree>
    <p:extLst>
      <p:ext uri="{BB962C8B-B14F-4D97-AF65-F5344CB8AC3E}">
        <p14:creationId xmlns:p14="http://schemas.microsoft.com/office/powerpoint/2010/main" val="24047915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7671BD-1AB2-3F76-E239-82DF47E68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7322"/>
            <a:ext cx="10515600" cy="1152939"/>
          </a:xfrm>
        </p:spPr>
        <p:txBody>
          <a:bodyPr>
            <a:normAutofit fontScale="90000"/>
          </a:bodyPr>
          <a:lstStyle/>
          <a:p>
            <a:r>
              <a:rPr lang="da-DK" b="1" dirty="0"/>
              <a:t>Afsnit 2)</a:t>
            </a:r>
            <a:r>
              <a:rPr lang="da-DK" sz="4400" b="1" dirty="0"/>
              <a:t> Tre trin til håndtering af mobning – og begyndende mobning</a:t>
            </a:r>
            <a:br>
              <a:rPr lang="da-DK" sz="4400" dirty="0"/>
            </a:br>
            <a:r>
              <a:rPr lang="da-DK" dirty="0"/>
              <a:t>  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732B316-7B97-F1D8-1620-5B4297C8A3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078" y="1590261"/>
            <a:ext cx="10876722" cy="4586702"/>
          </a:xfrm>
        </p:spPr>
        <p:txBody>
          <a:bodyPr/>
          <a:lstStyle/>
          <a:p>
            <a:pPr marL="0" indent="0">
              <a:buNone/>
            </a:pPr>
            <a:endParaRPr lang="da-DK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da-DK" i="1" dirty="0">
                <a:solidFill>
                  <a:srgbClr val="FF0000"/>
                </a:solidFill>
              </a:rPr>
              <a:t>Trin nr. 1: Hvad er der sket?</a:t>
            </a:r>
          </a:p>
          <a:p>
            <a:r>
              <a:rPr lang="da-DK" dirty="0"/>
              <a:t>Vær ‘øre’. Lyt til hvad eleverne eller kollegaer fortæller.</a:t>
            </a:r>
          </a:p>
          <a:p>
            <a:r>
              <a:rPr lang="da-DK" dirty="0"/>
              <a:t>`Spørg: ‘</a:t>
            </a:r>
            <a:r>
              <a:rPr lang="da-DK" i="1" dirty="0" err="1"/>
              <a:t>hvad</a:t>
            </a:r>
            <a:r>
              <a:rPr lang="da-DK" dirty="0" err="1"/>
              <a:t>’-spørgsmål</a:t>
            </a:r>
            <a:r>
              <a:rPr lang="da-DK" dirty="0"/>
              <a:t>.</a:t>
            </a:r>
          </a:p>
          <a:p>
            <a:r>
              <a:rPr lang="da-DK" dirty="0"/>
              <a:t>Konkludér ikke fra start af om det er mobning/ikke mobning.</a:t>
            </a:r>
          </a:p>
          <a:p>
            <a:endParaRPr lang="da-DK" dirty="0"/>
          </a:p>
          <a:p>
            <a:pPr marL="0" indent="0">
              <a:buNone/>
            </a:pPr>
            <a:r>
              <a:rPr lang="da-DK" i="1" dirty="0">
                <a:solidFill>
                  <a:srgbClr val="FF0000"/>
                </a:solidFill>
              </a:rPr>
              <a:t>Trin nr. 2: (Sæt en parentes om de enkelte elever i sagen = parentesmetoden)</a:t>
            </a:r>
          </a:p>
          <a:p>
            <a:r>
              <a:rPr lang="da-DK" dirty="0"/>
              <a:t>Ret blikket mod klassen. Hvor ser i udfordringer?</a:t>
            </a:r>
          </a:p>
        </p:txBody>
      </p:sp>
    </p:spTree>
    <p:extLst>
      <p:ext uri="{BB962C8B-B14F-4D97-AF65-F5344CB8AC3E}">
        <p14:creationId xmlns:p14="http://schemas.microsoft.com/office/powerpoint/2010/main" val="15885733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FCA1AE-225F-6A2C-AF8C-C5B1A413F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da-DK" sz="3600" b="1" dirty="0"/>
            </a:br>
            <a:r>
              <a:rPr lang="da-DK" sz="3600" b="1" dirty="0"/>
              <a:t>Ret blikket mod klassen. Hvor ser I udfordringer? (stadig trin 2)</a:t>
            </a:r>
            <a:br>
              <a:rPr lang="da-DK" sz="3600" b="1" dirty="0"/>
            </a:br>
            <a:br>
              <a:rPr lang="da-DK" sz="2700" dirty="0"/>
            </a:br>
            <a:endParaRPr lang="da-DK" sz="2700" dirty="0"/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9AA3DB93-72DC-E13B-2360-CC1EF9AB0A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9527939"/>
              </p:ext>
            </p:extLst>
          </p:nvPr>
        </p:nvGraphicFramePr>
        <p:xfrm>
          <a:off x="630314" y="1651247"/>
          <a:ext cx="10474911" cy="50256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74911">
                  <a:extLst>
                    <a:ext uri="{9D8B030D-6E8A-4147-A177-3AD203B41FA5}">
                      <a16:colId xmlns:a16="http://schemas.microsoft.com/office/drawing/2014/main" val="3431366566"/>
                    </a:ext>
                  </a:extLst>
                </a:gridCol>
              </a:tblGrid>
              <a:tr h="529005">
                <a:tc>
                  <a:txBody>
                    <a:bodyPr/>
                    <a:lstStyle/>
                    <a:p>
                      <a:pPr algn="ctr"/>
                      <a:r>
                        <a:rPr lang="da-DK" sz="2800" dirty="0"/>
                        <a:t>Klassens sociale portræt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5669"/>
                  </a:ext>
                </a:extLst>
              </a:tr>
              <a:tr h="662867">
                <a:tc>
                  <a:txBody>
                    <a:bodyPr/>
                    <a:lstStyle/>
                    <a:p>
                      <a:r>
                        <a:rPr lang="da-DK" sz="2000" dirty="0"/>
                        <a:t>a) Hvordan kom klassen </a:t>
                      </a:r>
                      <a:r>
                        <a:rPr lang="da-DK" sz="2000" b="1" dirty="0">
                          <a:solidFill>
                            <a:srgbClr val="FF0000"/>
                          </a:solidFill>
                        </a:rPr>
                        <a:t>fra start</a:t>
                      </a:r>
                      <a:r>
                        <a:rPr lang="da-DK" sz="2000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7470216"/>
                  </a:ext>
                </a:extLst>
              </a:tr>
              <a:tr h="662867">
                <a:tc>
                  <a:txBody>
                    <a:bodyPr/>
                    <a:lstStyle/>
                    <a:p>
                      <a:r>
                        <a:rPr lang="da-DK" sz="2000" dirty="0"/>
                        <a:t>b) Er der </a:t>
                      </a:r>
                      <a:r>
                        <a:rPr lang="da-DK" sz="2000" b="1" dirty="0">
                          <a:solidFill>
                            <a:srgbClr val="FF0000"/>
                          </a:solidFill>
                        </a:rPr>
                        <a:t>ensomme</a:t>
                      </a:r>
                      <a:r>
                        <a:rPr lang="da-DK" sz="2000" dirty="0"/>
                        <a:t> elever i klassen?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5456627"/>
                  </a:ext>
                </a:extLst>
              </a:tr>
              <a:tr h="662867">
                <a:tc>
                  <a:txBody>
                    <a:bodyPr/>
                    <a:lstStyle/>
                    <a:p>
                      <a:r>
                        <a:rPr lang="da-DK" sz="2000" dirty="0"/>
                        <a:t>c) Er der et samlet </a:t>
                      </a:r>
                      <a:r>
                        <a:rPr lang="da-DK" sz="2000" dirty="0">
                          <a:solidFill>
                            <a:srgbClr val="FF0000"/>
                          </a:solidFill>
                        </a:rPr>
                        <a:t>fællesskab </a:t>
                      </a:r>
                      <a:r>
                        <a:rPr lang="da-DK" sz="2000" dirty="0"/>
                        <a:t>om det at gå i klasse sammen?</a:t>
                      </a:r>
                      <a:endParaRPr lang="da-DK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2118346"/>
                  </a:ext>
                </a:extLst>
              </a:tr>
              <a:tr h="1144126">
                <a:tc>
                  <a:txBody>
                    <a:bodyPr/>
                    <a:lstStyle/>
                    <a:p>
                      <a:r>
                        <a:rPr lang="da-DK" sz="2000" dirty="0"/>
                        <a:t>d) Hvordan er</a:t>
                      </a:r>
                      <a:r>
                        <a:rPr lang="da-DK" sz="2000" dirty="0">
                          <a:solidFill>
                            <a:srgbClr val="FF0000"/>
                          </a:solidFill>
                        </a:rPr>
                        <a:t> relationerne </a:t>
                      </a:r>
                      <a:r>
                        <a:rPr lang="da-DK" sz="2000" dirty="0"/>
                        <a:t>mellem </a:t>
                      </a:r>
                    </a:p>
                    <a:p>
                      <a:r>
                        <a:rPr lang="da-DK" sz="2000" dirty="0"/>
                        <a:t>lærergruppen og elevgruppen?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0293302"/>
                  </a:ext>
                </a:extLst>
              </a:tr>
              <a:tr h="6645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dirty="0"/>
                        <a:t>e) Er der </a:t>
                      </a:r>
                      <a:r>
                        <a:rPr lang="da-DK" sz="2000" b="1" dirty="0">
                          <a:solidFill>
                            <a:srgbClr val="FF0000"/>
                          </a:solidFill>
                        </a:rPr>
                        <a:t>SKOLEGLÆDE?</a:t>
                      </a:r>
                    </a:p>
                    <a:p>
                      <a:endParaRPr lang="da-DK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4347339"/>
                  </a:ext>
                </a:extLst>
              </a:tr>
              <a:tr h="662867">
                <a:tc>
                  <a:txBody>
                    <a:bodyPr/>
                    <a:lstStyle/>
                    <a:p>
                      <a:endParaRPr lang="da-DK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5868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33292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5FF518-8372-6235-9941-5AC044705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200" b="1" i="1" dirty="0">
                <a:solidFill>
                  <a:srgbClr val="FF0000"/>
                </a:solidFill>
              </a:rPr>
              <a:t>Trin nr. 3: Handlinger der retter sig mod hele klassen</a:t>
            </a:r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B69DFD56-04BB-BAB1-205C-E36CDD3805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97294"/>
              </p:ext>
            </p:extLst>
          </p:nvPr>
        </p:nvGraphicFramePr>
        <p:xfrm>
          <a:off x="887766" y="1701280"/>
          <a:ext cx="10718917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6606">
                  <a:extLst>
                    <a:ext uri="{9D8B030D-6E8A-4147-A177-3AD203B41FA5}">
                      <a16:colId xmlns:a16="http://schemas.microsoft.com/office/drawing/2014/main" val="2772995119"/>
                    </a:ext>
                  </a:extLst>
                </a:gridCol>
                <a:gridCol w="5192311">
                  <a:extLst>
                    <a:ext uri="{9D8B030D-6E8A-4147-A177-3AD203B41FA5}">
                      <a16:colId xmlns:a16="http://schemas.microsoft.com/office/drawing/2014/main" val="513426898"/>
                    </a:ext>
                  </a:extLst>
                </a:gridCol>
              </a:tblGrid>
              <a:tr h="956871">
                <a:tc>
                  <a:txBody>
                    <a:bodyPr/>
                    <a:lstStyle/>
                    <a:p>
                      <a:r>
                        <a:rPr lang="da-DK" sz="2000" dirty="0"/>
                        <a:t>a) Hvordan kom klassen fra start?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2000" dirty="0"/>
                        <a:t>Genstart klassen med nye rutiner: Vi hilser på hinanden / fælles sociale aktiviteter /vise hinanden undervisningsrespekt.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4711776"/>
                  </a:ext>
                </a:extLst>
              </a:tr>
              <a:tr h="17931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dirty="0"/>
                        <a:t>b) Er der </a:t>
                      </a:r>
                      <a:r>
                        <a:rPr lang="da-DK" sz="2000" b="1" dirty="0">
                          <a:solidFill>
                            <a:srgbClr val="FF0000"/>
                          </a:solidFill>
                        </a:rPr>
                        <a:t>ensomme</a:t>
                      </a:r>
                      <a:r>
                        <a:rPr lang="da-DK" sz="2000" dirty="0"/>
                        <a:t> elever i klassen?</a:t>
                      </a:r>
                    </a:p>
                    <a:p>
                      <a:endParaRPr lang="da-D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2000" dirty="0"/>
                        <a:t>Bryd ensomheden ved at opfindsomhed i undervisningsaktiviteterne.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2000" dirty="0"/>
                        <a:t>Opfordre grupper/kliker i klassen til at invitere ind.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2000" dirty="0"/>
                        <a:t>Opfordre enkelte elever i klassen – til at invitere ind.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0327632"/>
                  </a:ext>
                </a:extLst>
              </a:tr>
              <a:tr h="18267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dirty="0"/>
                        <a:t>c) Er der et samlet </a:t>
                      </a:r>
                      <a:r>
                        <a:rPr lang="da-DK" sz="2000" dirty="0">
                          <a:solidFill>
                            <a:srgbClr val="FF0000"/>
                          </a:solidFill>
                        </a:rPr>
                        <a:t>fællesskab </a:t>
                      </a:r>
                      <a:r>
                        <a:rPr lang="da-DK" sz="2000" dirty="0"/>
                        <a:t>om det at gå i klasse sammen?</a:t>
                      </a:r>
                      <a:endParaRPr lang="da-DK" sz="2000" b="1" dirty="0">
                        <a:solidFill>
                          <a:srgbClr val="FF0000"/>
                        </a:solidFill>
                      </a:endParaRPr>
                    </a:p>
                    <a:p>
                      <a:endParaRPr lang="da-D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2000" dirty="0"/>
                        <a:t>Gør undervisningen til det, der samler elevgruppen. INDDRAG eleverne mest muligt i undervisningen.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2000" dirty="0"/>
                        <a:t>Lad eleverne undervise hinanden – og lave regler for, hvordan man roser hinanden.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2000" dirty="0"/>
                        <a:t>Hvordan gøres klassen stolt af klassen?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49042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9314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71E64E-0EFF-4518-EDF6-E3DD5859A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i="1" dirty="0">
                <a:solidFill>
                  <a:srgbClr val="FF0000"/>
                </a:solidFill>
              </a:rPr>
              <a:t>Trin 3 fortsat…</a:t>
            </a:r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BF0747EE-CC8F-C6DF-7E33-F071095ECD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9753932"/>
              </p:ext>
            </p:extLst>
          </p:nvPr>
        </p:nvGraphicFramePr>
        <p:xfrm>
          <a:off x="1023938" y="2286000"/>
          <a:ext cx="9720262" cy="3333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19149">
                  <a:extLst>
                    <a:ext uri="{9D8B030D-6E8A-4147-A177-3AD203B41FA5}">
                      <a16:colId xmlns:a16="http://schemas.microsoft.com/office/drawing/2014/main" val="997212262"/>
                    </a:ext>
                  </a:extLst>
                </a:gridCol>
                <a:gridCol w="4901113">
                  <a:extLst>
                    <a:ext uri="{9D8B030D-6E8A-4147-A177-3AD203B41FA5}">
                      <a16:colId xmlns:a16="http://schemas.microsoft.com/office/drawing/2014/main" val="3632152736"/>
                    </a:ext>
                  </a:extLst>
                </a:gridCol>
              </a:tblGrid>
              <a:tr h="1595053">
                <a:tc>
                  <a:txBody>
                    <a:bodyPr/>
                    <a:lstStyle/>
                    <a:p>
                      <a:r>
                        <a:rPr lang="da-DK" sz="2000" dirty="0"/>
                        <a:t>d) Hvordan er</a:t>
                      </a:r>
                      <a:r>
                        <a:rPr lang="da-DK" sz="2000" dirty="0">
                          <a:solidFill>
                            <a:schemeClr val="bg1"/>
                          </a:solidFill>
                        </a:rPr>
                        <a:t> relationerne </a:t>
                      </a:r>
                      <a:r>
                        <a:rPr lang="da-DK" sz="2000" dirty="0"/>
                        <a:t>mellem </a:t>
                      </a:r>
                    </a:p>
                    <a:p>
                      <a:r>
                        <a:rPr lang="da-DK" sz="2000" dirty="0"/>
                        <a:t>lærergruppen og elevgruppen?</a:t>
                      </a:r>
                    </a:p>
                    <a:p>
                      <a:endParaRPr lang="da-DK" sz="2000" dirty="0"/>
                    </a:p>
                  </a:txBody>
                  <a:tcPr marL="84524" marR="84524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dirty="0"/>
                        <a:t>Opbyg dynamisk og positiv relation mellem den enkelte lærer og elevgruppen.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dirty="0"/>
                        <a:t>HUSK VIDEN FRA MØNSTERBRUDSFORSKNING!</a:t>
                      </a:r>
                    </a:p>
                    <a:p>
                      <a:endParaRPr lang="da-DK" sz="2000" dirty="0"/>
                    </a:p>
                  </a:txBody>
                  <a:tcPr marL="84524" marR="84524"/>
                </a:tc>
                <a:extLst>
                  <a:ext uri="{0D108BD9-81ED-4DB2-BD59-A6C34878D82A}">
                    <a16:rowId xmlns:a16="http://schemas.microsoft.com/office/drawing/2014/main" val="2757407449"/>
                  </a:ext>
                </a:extLst>
              </a:tr>
              <a:tr h="858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dirty="0"/>
                        <a:t>e) Er der </a:t>
                      </a:r>
                      <a:r>
                        <a:rPr lang="da-DK" sz="2000" b="1" dirty="0">
                          <a:solidFill>
                            <a:srgbClr val="FF0000"/>
                          </a:solidFill>
                        </a:rPr>
                        <a:t>SKOLEGLÆDE?</a:t>
                      </a:r>
                    </a:p>
                    <a:p>
                      <a:endParaRPr lang="da-DK" sz="2000" dirty="0"/>
                    </a:p>
                  </a:txBody>
                  <a:tcPr marL="84524" marR="84524"/>
                </a:tc>
                <a:tc>
                  <a:txBody>
                    <a:bodyPr/>
                    <a:lstStyle/>
                    <a:p>
                      <a:r>
                        <a:rPr lang="da-DK" sz="2000" dirty="0"/>
                        <a:t>Overvej hvordan den enkelte elev får et stærkere skoletilhør (INDDRAG mest muligt)</a:t>
                      </a:r>
                    </a:p>
                  </a:txBody>
                  <a:tcPr marL="84524" marR="84524"/>
                </a:tc>
                <a:extLst>
                  <a:ext uri="{0D108BD9-81ED-4DB2-BD59-A6C34878D82A}">
                    <a16:rowId xmlns:a16="http://schemas.microsoft.com/office/drawing/2014/main" val="1282664541"/>
                  </a:ext>
                </a:extLst>
              </a:tr>
              <a:tr h="858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2000" dirty="0"/>
                    </a:p>
                  </a:txBody>
                  <a:tcPr marL="84524" marR="84524"/>
                </a:tc>
                <a:tc>
                  <a:txBody>
                    <a:bodyPr/>
                    <a:lstStyle/>
                    <a:p>
                      <a:endParaRPr lang="da-DK" sz="2000" dirty="0"/>
                    </a:p>
                  </a:txBody>
                  <a:tcPr marL="84524" marR="84524"/>
                </a:tc>
                <a:extLst>
                  <a:ext uri="{0D108BD9-81ED-4DB2-BD59-A6C34878D82A}">
                    <a16:rowId xmlns:a16="http://schemas.microsoft.com/office/drawing/2014/main" val="644725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72118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67217C-2B9C-92AF-4A2B-E683E7D9F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739" y="365125"/>
            <a:ext cx="10658061" cy="1095927"/>
          </a:xfrm>
        </p:spPr>
        <p:txBody>
          <a:bodyPr>
            <a:noAutofit/>
          </a:bodyPr>
          <a:lstStyle/>
          <a:p>
            <a:br>
              <a:rPr lang="da-DK" sz="4000" b="1" dirty="0"/>
            </a:br>
            <a:r>
              <a:rPr lang="da-DK" sz="4000" b="1" dirty="0"/>
              <a:t>Tilbage til aktørerne i mobbesagen. Forslag til startsætninger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C1A5964-11B1-643C-FB83-D3210FD26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451" y="1699565"/>
            <a:ext cx="10863349" cy="4486275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da-DK" sz="4000" dirty="0"/>
              <a:t>Samtale med eleven der bliver mobbet – </a:t>
            </a:r>
            <a:r>
              <a:rPr lang="da-DK" sz="4000" i="1" dirty="0">
                <a:solidFill>
                  <a:srgbClr val="FF0000"/>
                </a:solidFill>
              </a:rPr>
              <a:t>”Vi sætter handlinger i gang”. ”Vi støtter dig”. ”Kom og ta fat i mig, hvis du har brug for det”…</a:t>
            </a:r>
          </a:p>
          <a:p>
            <a:pPr marL="514350" indent="-514350">
              <a:buAutoNum type="arabicParenR"/>
            </a:pPr>
            <a:r>
              <a:rPr lang="da-DK" sz="4000" dirty="0"/>
              <a:t>Samtale med de mest aktive mobbeudøvere </a:t>
            </a:r>
            <a:r>
              <a:rPr lang="da-DK" sz="4000" i="1" dirty="0">
                <a:solidFill>
                  <a:srgbClr val="FF0000"/>
                </a:solidFill>
              </a:rPr>
              <a:t>– ”I skal STOPPE nu”. ”Kom med ideer til, hvad I kan gøre for klassens kammeratskab?”</a:t>
            </a:r>
          </a:p>
          <a:p>
            <a:pPr marL="514350" indent="-514350">
              <a:buAutoNum type="arabicParenR"/>
            </a:pPr>
            <a:r>
              <a:rPr lang="da-DK" sz="4000" dirty="0"/>
              <a:t>Samtale med….</a:t>
            </a:r>
            <a:r>
              <a:rPr lang="da-DK" sz="4000" dirty="0">
                <a:solidFill>
                  <a:srgbClr val="FF0000"/>
                </a:solidFill>
              </a:rPr>
              <a:t>?</a:t>
            </a:r>
          </a:p>
          <a:p>
            <a:pPr marL="514350" indent="-514350">
              <a:buAutoNum type="arabicParenR"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241482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752BD2-7293-16CE-0C69-2BA558538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4000" b="1" dirty="0"/>
              <a:t>Samtale med tilskuerne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7528D51-F10D-2895-02E1-866B762C43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Den mest effektive hjælp en mobbet elev kan få – er hjælpen fra en anden elev.</a:t>
            </a:r>
          </a:p>
          <a:p>
            <a:r>
              <a:rPr lang="da-DK" dirty="0"/>
              <a:t>Opfordre, opmuntre jeres elever til at gribe ind og blande sig, når de ser andre elever, der bliver mobbet.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Forslag til startsætninger:</a:t>
            </a:r>
          </a:p>
          <a:p>
            <a:pPr marL="0" indent="0">
              <a:buNone/>
            </a:pPr>
            <a:r>
              <a:rPr lang="da-DK" i="1" dirty="0">
                <a:solidFill>
                  <a:srgbClr val="FF0000"/>
                </a:solidFill>
              </a:rPr>
              <a:t>”Hvorfor blander I jer ikke, når I ser Ivalo bliver mobbet?”</a:t>
            </a:r>
          </a:p>
          <a:p>
            <a:pPr marL="0" indent="0">
              <a:buNone/>
            </a:pPr>
            <a:r>
              <a:rPr lang="da-DK" i="1" dirty="0">
                <a:solidFill>
                  <a:srgbClr val="FF0000"/>
                </a:solidFill>
              </a:rPr>
              <a:t>”Jeg har tillid til, at I næste gang blander jer”</a:t>
            </a:r>
          </a:p>
        </p:txBody>
      </p:sp>
    </p:spTree>
    <p:extLst>
      <p:ext uri="{BB962C8B-B14F-4D97-AF65-F5344CB8AC3E}">
        <p14:creationId xmlns:p14="http://schemas.microsoft.com/office/powerpoint/2010/main" val="11411956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97D507-7339-5B1D-EFDE-891A0925A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Fra passiv til aktiv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F7A6136-944D-836A-AFEA-F5AD110946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i="1" dirty="0"/>
              <a:t>”Først blev jeg sådan lidt overrasket, for jeg kan jo ikke gøre noget, når en gruppe drenge bare sådan er efter en eller anden.</a:t>
            </a:r>
          </a:p>
          <a:p>
            <a:pPr marL="0" indent="0">
              <a:buNone/>
            </a:pPr>
            <a:r>
              <a:rPr lang="da-DK" i="1" dirty="0"/>
              <a:t>Men efter vi har haft om mobning, og hørt hvor vigtige os der kigger på faktisk </a:t>
            </a:r>
            <a:r>
              <a:rPr lang="da-DK" i="1" dirty="0" err="1"/>
              <a:t>er…at</a:t>
            </a:r>
            <a:r>
              <a:rPr lang="da-DK" i="1" dirty="0"/>
              <a:t> vi faktisk kan være med til at stoppe mobning, så er jeg begyndt at sige fra på andres vegne”</a:t>
            </a:r>
          </a:p>
          <a:p>
            <a:pPr marL="0" indent="0">
              <a:buNone/>
            </a:pPr>
            <a:r>
              <a:rPr lang="da-DK" dirty="0"/>
              <a:t>			(Sofie, 15 år)</a:t>
            </a:r>
          </a:p>
        </p:txBody>
      </p:sp>
    </p:spTree>
    <p:extLst>
      <p:ext uri="{BB962C8B-B14F-4D97-AF65-F5344CB8AC3E}">
        <p14:creationId xmlns:p14="http://schemas.microsoft.com/office/powerpoint/2010/main" val="1164299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C87BD4-FF44-4235-A44A-E4C6B1FA0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a-DK" dirty="0"/>
              <a:t>Intro – velkommen 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705B316D-66CA-451F-A4EB-CB7AA60BB08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46702" y="5340096"/>
            <a:ext cx="1944824" cy="594360"/>
          </a:xfrm>
        </p:spPr>
        <p:txBody>
          <a:bodyPr rtlCol="0">
            <a:normAutofit/>
          </a:bodyPr>
          <a:lstStyle/>
          <a:p>
            <a:pPr rtl="0"/>
            <a:r>
              <a:rPr lang="da-DK" dirty="0"/>
              <a:t>Helle R. Hansen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6161D729-79F6-40AF-9351-EF2BBC42819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99131" y="5564410"/>
            <a:ext cx="1828800" cy="594360"/>
          </a:xfrm>
        </p:spPr>
        <p:txBody>
          <a:bodyPr rtlCol="0">
            <a:normAutofit/>
          </a:bodyPr>
          <a:lstStyle/>
          <a:p>
            <a:pPr rtl="0"/>
            <a:r>
              <a:rPr lang="da-DK" b="1" dirty="0"/>
              <a:t>Ane-Kathrine P.</a:t>
            </a:r>
          </a:p>
        </p:txBody>
      </p:sp>
      <p:sp>
        <p:nvSpPr>
          <p:cNvPr id="25" name="Pladsholder til slidenummer 24">
            <a:extLst>
              <a:ext uri="{FF2B5EF4-FFF2-40B4-BE49-F238E27FC236}">
                <a16:creationId xmlns:a16="http://schemas.microsoft.com/office/drawing/2014/main" id="{F0BE1471-7BBE-4F39-A9A6-15B2692F1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B1E4CB7-CB13-4810-BF18-BE31AFC64F93}" type="slidenum">
              <a:rPr lang="da-DK" smtClean="0"/>
              <a:pPr rtl="0"/>
              <a:t>2</a:t>
            </a:fld>
            <a:endParaRPr lang="da-DK"/>
          </a:p>
        </p:txBody>
      </p:sp>
      <p:pic>
        <p:nvPicPr>
          <p:cNvPr id="7" name="Billede 6" descr="Et billede, der indeholder statuette, tegneserie, actionfigur, Animation&#10;&#10;Automatisk genereret beskrivelse">
            <a:extLst>
              <a:ext uri="{FF2B5EF4-FFF2-40B4-BE49-F238E27FC236}">
                <a16:creationId xmlns:a16="http://schemas.microsoft.com/office/drawing/2014/main" id="{846F461B-54AD-61A4-1AE5-8D8CF9ABF4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1456" y="2152871"/>
            <a:ext cx="1177567" cy="2962911"/>
          </a:xfrm>
          <a:prstGeom prst="rect">
            <a:avLst/>
          </a:prstGeom>
        </p:spPr>
      </p:pic>
      <p:sp>
        <p:nvSpPr>
          <p:cNvPr id="11" name="Pladsholder til tekst 4">
            <a:extLst>
              <a:ext uri="{FF2B5EF4-FFF2-40B4-BE49-F238E27FC236}">
                <a16:creationId xmlns:a16="http://schemas.microsoft.com/office/drawing/2014/main" id="{2FBBDC1E-783E-670E-488F-52B69839C2A1}"/>
              </a:ext>
            </a:extLst>
          </p:cNvPr>
          <p:cNvSpPr txBox="1">
            <a:spLocks/>
          </p:cNvSpPr>
          <p:nvPr/>
        </p:nvSpPr>
        <p:spPr>
          <a:xfrm>
            <a:off x="5066275" y="5340096"/>
            <a:ext cx="2047256" cy="59436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marL="0" indent="0" algn="l" defTabSz="914400" rtl="0" eaLnBrk="1" latinLnBrk="0" hangingPunct="1">
              <a:lnSpc>
                <a:spcPct val="105000"/>
              </a:lnSpc>
              <a:spcBef>
                <a:spcPts val="9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20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365760" indent="0" algn="l" defTabSz="914400" rtl="0" eaLnBrk="1" latinLnBrk="0" hangingPunct="1">
              <a:lnSpc>
                <a:spcPct val="105000"/>
              </a:lnSpc>
              <a:spcBef>
                <a:spcPts val="9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65760" indent="0" algn="l" defTabSz="914400" rtl="0" eaLnBrk="1" latinLnBrk="0" hangingPunct="1">
              <a:lnSpc>
                <a:spcPct val="105000"/>
              </a:lnSpc>
              <a:spcBef>
                <a:spcPts val="6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40080" indent="0" algn="l" defTabSz="914400" rtl="0" eaLnBrk="1" latinLnBrk="0" hangingPunct="1">
              <a:lnSpc>
                <a:spcPct val="105000"/>
              </a:lnSpc>
              <a:spcBef>
                <a:spcPts val="600"/>
              </a:spcBef>
              <a:buFont typeface="Arial" panose="020B0604020202020204" pitchFamily="34" charset="0"/>
              <a:buNone/>
              <a:defRPr sz="1800" i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12648" indent="0" algn="l" defTabSz="914400" rtl="0" eaLnBrk="1" latinLnBrk="0" hangingPunct="1">
              <a:lnSpc>
                <a:spcPct val="105000"/>
              </a:lnSpc>
              <a:spcBef>
                <a:spcPts val="600"/>
              </a:spcBef>
              <a:buClr>
                <a:schemeClr val="accent5"/>
              </a:buClr>
              <a:buFont typeface="Avenir Next LT Pro" panose="020B05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a-DK" dirty="0"/>
          </a:p>
        </p:txBody>
      </p:sp>
      <p:pic>
        <p:nvPicPr>
          <p:cNvPr id="13" name="Billede 12" descr="Et billede, der indeholder tegning, illustration/afbildning, Animation, skitse&#10;&#10;Automatisk genereret beskrivelse">
            <a:extLst>
              <a:ext uri="{FF2B5EF4-FFF2-40B4-BE49-F238E27FC236}">
                <a16:creationId xmlns:a16="http://schemas.microsoft.com/office/drawing/2014/main" id="{710373FC-D7B7-BE3C-0B8F-24D191B758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37231" y="2172517"/>
            <a:ext cx="1198180" cy="2943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3033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7228DB-477C-A518-7982-FB47BEE3C9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Case arbejde i grupper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4F413CB9-730D-24B7-CB21-9F84D95152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592519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4894B4-29B1-4BA5-983D-1458B3D32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Gruppe arbejde praktisk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91D2C32-7AB1-3C05-43F8-2CA610F021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Hver gruppe skal have en:</a:t>
            </a:r>
          </a:p>
          <a:p>
            <a:r>
              <a:rPr lang="da-DK" dirty="0"/>
              <a:t>Referent</a:t>
            </a:r>
          </a:p>
          <a:p>
            <a:r>
              <a:rPr lang="da-DK" dirty="0"/>
              <a:t>Tidtager</a:t>
            </a:r>
          </a:p>
          <a:p>
            <a:r>
              <a:rPr lang="da-DK" dirty="0"/>
              <a:t>Ordstyrer</a:t>
            </a:r>
          </a:p>
          <a:p>
            <a:r>
              <a:rPr lang="da-DK" dirty="0"/>
              <a:t>Til fremlæggelsen, Helle og Ane-Kathrine vælger grupper der skal fremlægge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B87252A-7898-4E54-A308-465A9B12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0"/>
            <a:r>
              <a:rPr lang="da-DK" noProof="0"/>
              <a:t>1/3/20XX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1DC8325-0954-07F1-05ED-05A51C0A8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da-DK" sz="1000" noProof="0"/>
              <a:t>Eksempel på fodnotetekst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0102BA5-C3AD-3238-7208-880FA32B4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B1E4CB7-CB13-4810-BF18-BE31AFC64F93}" type="slidenum">
              <a:rPr lang="da-DK" noProof="0" smtClean="0"/>
              <a:pPr rtl="0"/>
              <a:t>21</a:t>
            </a:fld>
            <a:endParaRPr lang="da-DK" sz="1000" noProof="0"/>
          </a:p>
        </p:txBody>
      </p:sp>
    </p:spTree>
    <p:extLst>
      <p:ext uri="{BB962C8B-B14F-4D97-AF65-F5344CB8AC3E}">
        <p14:creationId xmlns:p14="http://schemas.microsoft.com/office/powerpoint/2010/main" val="29653989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3B35C3-DE0F-E275-5F19-EA1AE56B2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a-DK" sz="3600" b="1" dirty="0"/>
              <a:t>Caroline er ensom – og udsat for tavs mobning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388A117-C53A-E6EB-68EC-4A9190204A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713" y="1825625"/>
            <a:ext cx="10817087" cy="4667250"/>
          </a:xfrm>
        </p:spPr>
        <p:txBody>
          <a:bodyPr>
            <a:normAutofit/>
          </a:bodyPr>
          <a:lstStyle/>
          <a:p>
            <a:r>
              <a:rPr lang="da-DK" dirty="0"/>
              <a:t>Efter sommerferien har 2. x på GUX svært ved at finde det sammenhold, der var på tværs af klassen året før.  Eleverne har inddelt sig i ‘kliker’ (grupper) – og der er to elever som ikke er inviteret ind i nogen af grupperne.</a:t>
            </a:r>
          </a:p>
          <a:p>
            <a:r>
              <a:rPr lang="da-DK" dirty="0"/>
              <a:t>Caroline begynder at have meget fravær. Da hun til samtale med rektor- får en advarsel – fortæller hun, at hun overvejer at gå ud, fordi hun bliver holdt udenfor.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i="1" dirty="0">
                <a:solidFill>
                  <a:srgbClr val="FF0000"/>
                </a:solidFill>
              </a:rPr>
              <a:t>Rektor beder lærergruppen om at gå ind i sagen – Hvilke tre tiltag vil I råde lærerne til?</a:t>
            </a:r>
          </a:p>
          <a:p>
            <a:endParaRPr lang="da-DK" b="1" i="1" dirty="0">
              <a:solidFill>
                <a:srgbClr val="FF0000"/>
              </a:solidFill>
            </a:endParaRPr>
          </a:p>
          <a:p>
            <a:endParaRPr lang="da-DK" b="1" i="1" dirty="0">
              <a:solidFill>
                <a:srgbClr val="FF0000"/>
              </a:solidFill>
            </a:endParaRPr>
          </a:p>
          <a:p>
            <a:endParaRPr lang="da-DK" b="1" i="1" dirty="0">
              <a:solidFill>
                <a:srgbClr val="FF0000"/>
              </a:solidFill>
            </a:endParaRPr>
          </a:p>
          <a:p>
            <a:endParaRPr lang="da-DK" b="1" i="1" dirty="0">
              <a:solidFill>
                <a:srgbClr val="FF0000"/>
              </a:solidFill>
            </a:endParaRP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332231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6C532E-0838-EAD0-9B58-ADC7E2B82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F56D48F-5D73-47E9-B7C9-F08485E7CC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da-DK" sz="8800" b="1" dirty="0"/>
              <a:t>PLENUM</a:t>
            </a:r>
          </a:p>
        </p:txBody>
      </p:sp>
    </p:spTree>
    <p:extLst>
      <p:ext uri="{BB962C8B-B14F-4D97-AF65-F5344CB8AC3E}">
        <p14:creationId xmlns:p14="http://schemas.microsoft.com/office/powerpoint/2010/main" val="11656598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03CB86-9A2D-D5E5-2F49-6CC5B6C97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3) Opfølgning (og forebyggelsesideer)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C3F52D2-1929-B9A2-9D82-B3B1E5444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/>
              <a:t>HUSK at opfølgning på mobbesager skaber tillid mellem lærere og elever. Opfølgningsopgaver:</a:t>
            </a:r>
          </a:p>
          <a:p>
            <a:pPr marL="0" indent="0">
              <a:buNone/>
            </a:pPr>
            <a:endParaRPr lang="da-DK" dirty="0"/>
          </a:p>
          <a:p>
            <a:pPr marL="514350" indent="-514350">
              <a:buAutoNum type="arabicParenR"/>
            </a:pPr>
            <a:r>
              <a:rPr lang="da-DK" dirty="0"/>
              <a:t>Samtaler/snakke med en elev der er blevet mobbet</a:t>
            </a:r>
            <a:r>
              <a:rPr lang="da-DK" i="1" dirty="0">
                <a:solidFill>
                  <a:srgbClr val="FF0000"/>
                </a:solidFill>
              </a:rPr>
              <a:t>. ”Hvordan går det nu? ”Er mobningen stopper?”. ”Har du fået kontakt med nogen klassekammerater?”</a:t>
            </a:r>
          </a:p>
          <a:p>
            <a:pPr marL="514350" indent="-514350">
              <a:buAutoNum type="arabicParenR"/>
            </a:pPr>
            <a:r>
              <a:rPr lang="da-DK" dirty="0"/>
              <a:t>Fælles drøftelser i lærergruppen/klasseteamet. </a:t>
            </a:r>
            <a:r>
              <a:rPr lang="da-DK" i="1" dirty="0">
                <a:solidFill>
                  <a:srgbClr val="FF0000"/>
                </a:solidFill>
              </a:rPr>
              <a:t>”Hvad er observeret? Er mobningen stoppet? Går det bedre med klassen som samlet fællesskab?”</a:t>
            </a:r>
          </a:p>
        </p:txBody>
      </p:sp>
    </p:spTree>
    <p:extLst>
      <p:ext uri="{BB962C8B-B14F-4D97-AF65-F5344CB8AC3E}">
        <p14:creationId xmlns:p14="http://schemas.microsoft.com/office/powerpoint/2010/main" val="28612265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67421F-A544-064C-6835-5BB1E2739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Forebyggelsesideer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DAE04AB-2E49-466A-9A95-CE793A6A2B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043" y="1825624"/>
            <a:ext cx="10707757" cy="4575175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da-DK" dirty="0"/>
              <a:t>Gør jeres mobbepolitik meget synlig og levende.</a:t>
            </a:r>
          </a:p>
          <a:p>
            <a:pPr marL="514350" indent="-514350">
              <a:buAutoNum type="arabicParenR"/>
            </a:pPr>
            <a:r>
              <a:rPr lang="da-DK" dirty="0"/>
              <a:t>Inddrag eleverne i </a:t>
            </a:r>
            <a:r>
              <a:rPr lang="da-DK" dirty="0" err="1"/>
              <a:t>antimobbearbejdet</a:t>
            </a:r>
            <a:r>
              <a:rPr lang="da-DK" dirty="0"/>
              <a:t>. Brug deres udtryk og ideer.</a:t>
            </a:r>
          </a:p>
          <a:p>
            <a:pPr marL="514350" indent="-514350">
              <a:buAutoNum type="arabicParenR"/>
            </a:pPr>
            <a:r>
              <a:rPr lang="da-DK" dirty="0"/>
              <a:t>Brug skoleårets højtider til at markere jeres fællesskabsværdier (skolestart, juleafslutning, uddannelsesstedets fødselsdag mm)</a:t>
            </a:r>
          </a:p>
          <a:p>
            <a:pPr marL="514350" indent="-514350">
              <a:buAutoNum type="arabicParenR"/>
            </a:pPr>
            <a:r>
              <a:rPr lang="da-DK" dirty="0"/>
              <a:t>Arbejd med at gøre fællesskaberne i klassen tolerante og demokratiske. </a:t>
            </a:r>
          </a:p>
          <a:p>
            <a:pPr marL="514350" indent="-514350">
              <a:buAutoNum type="arabicParenR"/>
            </a:pPr>
            <a:r>
              <a:rPr lang="da-DK" dirty="0"/>
              <a:t>Når der er mobning eller mistanke om mobning – lærerteamet arbejder sammen om opgaven.</a:t>
            </a:r>
          </a:p>
          <a:p>
            <a:pPr marL="514350" indent="-514350">
              <a:buAutoNum type="arabicParenR"/>
            </a:pPr>
            <a:r>
              <a:rPr lang="da-DK" dirty="0"/>
              <a:t>Bring mobbetemaet ind i undervisningen (Grønlandsk, dansk, engelsk og samfundsfag)</a:t>
            </a:r>
          </a:p>
          <a:p>
            <a:pPr marL="514350" indent="-514350">
              <a:buAutoNum type="arabicParenR"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022269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13C67D-8E78-024D-FD90-89CFEDAFE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b="1" dirty="0"/>
              <a:t>4) Didaktikvejen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EFDC80E-38C7-278B-F3E3-6F4BA0B8A6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1380304" cy="466725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da-DK" dirty="0"/>
              <a:t>Mobning som samfundsfagligt tematik</a:t>
            </a:r>
            <a:r>
              <a:rPr lang="da-DK" i="1" dirty="0">
                <a:solidFill>
                  <a:srgbClr val="FF0000"/>
                </a:solidFill>
              </a:rPr>
              <a:t>: Hvorfor, hvornår og hvordan opstår der mobning? Mobbeteori.</a:t>
            </a:r>
          </a:p>
          <a:p>
            <a:pPr marL="514350" indent="-514350">
              <a:buAutoNum type="arabicParenR"/>
            </a:pPr>
            <a:r>
              <a:rPr lang="da-DK" dirty="0"/>
              <a:t>Mobning som psykologisk tematik. </a:t>
            </a:r>
            <a:r>
              <a:rPr lang="da-DK" i="1" dirty="0">
                <a:solidFill>
                  <a:srgbClr val="FF0000"/>
                </a:solidFill>
              </a:rPr>
              <a:t>Mobning forstås i dag som et socialpsykologisk fænomen – hvordan?</a:t>
            </a:r>
          </a:p>
          <a:p>
            <a:pPr marL="514350" indent="-514350">
              <a:buAutoNum type="arabicParenR"/>
            </a:pPr>
            <a:r>
              <a:rPr lang="da-DK" dirty="0"/>
              <a:t>Mobning som analytisk tematik i sprogfagene. </a:t>
            </a:r>
            <a:r>
              <a:rPr lang="da-DK" i="1" dirty="0">
                <a:solidFill>
                  <a:srgbClr val="FF0000"/>
                </a:solidFill>
              </a:rPr>
              <a:t>Fortællinger om mobning / mobbeteori / opgaveskrivning / faglig debat i klassen.</a:t>
            </a:r>
          </a:p>
          <a:p>
            <a:pPr marL="514350" indent="-514350">
              <a:buAutoNum type="arabicParenR"/>
            </a:pPr>
            <a:r>
              <a:rPr lang="da-DK" dirty="0"/>
              <a:t>Brug </a:t>
            </a:r>
            <a:r>
              <a:rPr lang="da-DK" dirty="0" err="1"/>
              <a:t>shortmovies</a:t>
            </a:r>
            <a:r>
              <a:rPr lang="da-DK" dirty="0"/>
              <a:t>/musik om mobning fx:</a:t>
            </a:r>
          </a:p>
          <a:p>
            <a:pPr marL="0" indent="0">
              <a:buNone/>
            </a:pPr>
            <a:r>
              <a:rPr lang="da-DK" dirty="0">
                <a:hlinkClick r:id="rId2"/>
              </a:rPr>
              <a:t>https://www.youtube.com/watch?v=abHLfwNhyss</a:t>
            </a:r>
            <a:r>
              <a:rPr lang="da-DK" dirty="0"/>
              <a:t> </a:t>
            </a:r>
          </a:p>
          <a:p>
            <a:pPr marL="0" indent="0">
              <a:buNone/>
            </a:pPr>
            <a:r>
              <a:rPr lang="da-DK" dirty="0">
                <a:hlinkClick r:id="rId3"/>
              </a:rPr>
              <a:t>https://www.youtube.com/watch?v=t8n9RQiTyqo</a:t>
            </a:r>
            <a:r>
              <a:rPr lang="da-DK" dirty="0"/>
              <a:t> 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514350" indent="-514350">
              <a:buAutoNum type="arabicParenR"/>
            </a:pPr>
            <a:endParaRPr lang="da-DK" dirty="0"/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551718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 descr="Et billede, der indeholder tekst, plakat, logo, cirkel&#10;&#10;Automatisk genereret beskrivelse">
            <a:extLst>
              <a:ext uri="{FF2B5EF4-FFF2-40B4-BE49-F238E27FC236}">
                <a16:creationId xmlns:a16="http://schemas.microsoft.com/office/drawing/2014/main" id="{0E6A102E-28B7-CD16-D1B0-175AD2BBB7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7814" y="804333"/>
            <a:ext cx="3976368" cy="5249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294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Et billede, der indeholder tekst, plakat, logo, Font/skrifttype&#10;&#10;Automatisk genereret beskrivelse">
            <a:extLst>
              <a:ext uri="{FF2B5EF4-FFF2-40B4-BE49-F238E27FC236}">
                <a16:creationId xmlns:a16="http://schemas.microsoft.com/office/drawing/2014/main" id="{C2F40E9B-AE24-281E-58BA-6D939E10DC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622" y="804333"/>
            <a:ext cx="3910752" cy="5249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994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3483E5-A505-A0B8-8B38-5B3C03264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De praktiske 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12E6154-C4FE-E91C-3F59-DB40452E01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a-DK" dirty="0">
                <a:sym typeface="Wingdings" panose="05000000000000000000" pitchFamily="2" charset="2"/>
              </a:rPr>
              <a:t> - Webinar </a:t>
            </a:r>
            <a:r>
              <a:rPr lang="da-DK" dirty="0" err="1">
                <a:sym typeface="Wingdings" panose="05000000000000000000" pitchFamily="2" charset="2"/>
              </a:rPr>
              <a:t>immiunneqassaaq</a:t>
            </a:r>
            <a:r>
              <a:rPr lang="da-DK" dirty="0">
                <a:sym typeface="Wingdings" panose="05000000000000000000" pitchFamily="2" charset="2"/>
              </a:rPr>
              <a:t>, </a:t>
            </a:r>
            <a:r>
              <a:rPr lang="da-DK" dirty="0" err="1">
                <a:sym typeface="Wingdings" panose="05000000000000000000" pitchFamily="2" charset="2"/>
              </a:rPr>
              <a:t>takutikkusunngikkussi</a:t>
            </a:r>
            <a:r>
              <a:rPr lang="da-DK" dirty="0">
                <a:sym typeface="Wingdings" panose="05000000000000000000" pitchFamily="2" charset="2"/>
              </a:rPr>
              <a:t> kamera </a:t>
            </a:r>
            <a:r>
              <a:rPr lang="da-DK" dirty="0" err="1">
                <a:sym typeface="Wingdings" panose="05000000000000000000" pitchFamily="2" charset="2"/>
              </a:rPr>
              <a:t>qamiinnassavarsi</a:t>
            </a:r>
            <a:r>
              <a:rPr lang="da-DK" dirty="0">
                <a:sym typeface="Wingdings" panose="05000000000000000000" pitchFamily="2" charset="2"/>
              </a:rPr>
              <a:t> /  </a:t>
            </a:r>
            <a:r>
              <a:rPr lang="da-DK" dirty="0"/>
              <a:t>webinaret vil blive optaget, sluk kameraet hvis I ikke vil optages</a:t>
            </a:r>
          </a:p>
          <a:p>
            <a:pPr marL="0" indent="0">
              <a:buNone/>
            </a:pPr>
            <a:endParaRPr lang="da-DK" dirty="0">
              <a:sym typeface="Wingdings" panose="05000000000000000000" pitchFamily="2" charset="2"/>
            </a:endParaRPr>
          </a:p>
          <a:p>
            <a:r>
              <a:rPr lang="da-DK" dirty="0">
                <a:sym typeface="Wingdings" panose="05000000000000000000" pitchFamily="2" charset="2"/>
              </a:rPr>
              <a:t>- </a:t>
            </a:r>
            <a:r>
              <a:rPr lang="da-DK" dirty="0" err="1">
                <a:sym typeface="Wingdings" panose="05000000000000000000" pitchFamily="2" charset="2"/>
              </a:rPr>
              <a:t>Saqqummiineq</a:t>
            </a:r>
            <a:r>
              <a:rPr lang="da-DK" dirty="0">
                <a:sym typeface="Wingdings" panose="05000000000000000000" pitchFamily="2" charset="2"/>
              </a:rPr>
              <a:t> </a:t>
            </a:r>
            <a:r>
              <a:rPr lang="da-DK" dirty="0" err="1">
                <a:sym typeface="Wingdings" panose="05000000000000000000" pitchFamily="2" charset="2"/>
              </a:rPr>
              <a:t>aallartippat</a:t>
            </a:r>
            <a:r>
              <a:rPr lang="da-DK" dirty="0">
                <a:sym typeface="Wingdings" panose="05000000000000000000" pitchFamily="2" charset="2"/>
              </a:rPr>
              <a:t> </a:t>
            </a:r>
            <a:r>
              <a:rPr lang="da-DK" dirty="0" err="1">
                <a:sym typeface="Wingdings" panose="05000000000000000000" pitchFamily="2" charset="2"/>
              </a:rPr>
              <a:t>nipaarutissaasi</a:t>
            </a:r>
            <a:r>
              <a:rPr lang="da-DK" dirty="0">
                <a:sym typeface="Wingdings" panose="05000000000000000000" pitchFamily="2" charset="2"/>
              </a:rPr>
              <a:t>, </a:t>
            </a:r>
            <a:r>
              <a:rPr lang="da-DK" dirty="0" err="1">
                <a:sym typeface="Wingdings" panose="05000000000000000000" pitchFamily="2" charset="2"/>
              </a:rPr>
              <a:t>apeqqutissaqarussili</a:t>
            </a:r>
            <a:r>
              <a:rPr lang="da-DK" dirty="0">
                <a:sym typeface="Wingdings" panose="05000000000000000000" pitchFamily="2" charset="2"/>
              </a:rPr>
              <a:t> </a:t>
            </a:r>
            <a:r>
              <a:rPr lang="da-DK" dirty="0" err="1">
                <a:sym typeface="Wingdings" panose="05000000000000000000" pitchFamily="2" charset="2"/>
              </a:rPr>
              <a:t>nippassavarsi</a:t>
            </a:r>
            <a:r>
              <a:rPr lang="da-DK" dirty="0">
                <a:sym typeface="Wingdings" panose="05000000000000000000" pitchFamily="2" charset="2"/>
              </a:rPr>
              <a:t> / </a:t>
            </a:r>
            <a:r>
              <a:rPr lang="da-DK" dirty="0"/>
              <a:t>Alle deltagere skal være lydløse, sæt lyd til hvis der er spørgsmål </a:t>
            </a:r>
          </a:p>
          <a:p>
            <a:endParaRPr lang="da-DK" dirty="0"/>
          </a:p>
          <a:p>
            <a:r>
              <a:rPr lang="da-DK" dirty="0"/>
              <a:t>- </a:t>
            </a:r>
            <a:r>
              <a:rPr lang="da-DK" dirty="0" err="1"/>
              <a:t>Qaaqqusissutip</a:t>
            </a:r>
            <a:r>
              <a:rPr lang="da-DK" dirty="0"/>
              <a:t> </a:t>
            </a:r>
            <a:r>
              <a:rPr lang="da-DK" dirty="0" err="1"/>
              <a:t>iluani</a:t>
            </a:r>
            <a:r>
              <a:rPr lang="da-DK" dirty="0"/>
              <a:t> </a:t>
            </a:r>
            <a:r>
              <a:rPr lang="da-DK" dirty="0" err="1"/>
              <a:t>caseq</a:t>
            </a:r>
            <a:r>
              <a:rPr lang="da-DK" dirty="0"/>
              <a:t> </a:t>
            </a:r>
            <a:r>
              <a:rPr lang="da-DK" dirty="0" err="1"/>
              <a:t>kakkiunnikuuarput</a:t>
            </a:r>
            <a:r>
              <a:rPr lang="da-DK" dirty="0"/>
              <a:t>, </a:t>
            </a:r>
            <a:r>
              <a:rPr lang="da-DK" dirty="0" err="1"/>
              <a:t>eqimattani</a:t>
            </a:r>
            <a:r>
              <a:rPr lang="da-DK" dirty="0"/>
              <a:t> </a:t>
            </a:r>
            <a:r>
              <a:rPr lang="da-DK" dirty="0" err="1"/>
              <a:t>sulilerussi</a:t>
            </a:r>
            <a:r>
              <a:rPr lang="da-DK" dirty="0"/>
              <a:t> </a:t>
            </a:r>
            <a:r>
              <a:rPr lang="da-DK" dirty="0" err="1"/>
              <a:t>taanna</a:t>
            </a:r>
            <a:r>
              <a:rPr lang="da-DK" dirty="0"/>
              <a:t> </a:t>
            </a:r>
            <a:r>
              <a:rPr lang="da-DK" dirty="0" err="1"/>
              <a:t>aallaavigalugu</a:t>
            </a:r>
            <a:r>
              <a:rPr lang="da-DK" dirty="0"/>
              <a:t> </a:t>
            </a:r>
            <a:r>
              <a:rPr lang="da-DK" dirty="0" err="1"/>
              <a:t>suliaqassaasi</a:t>
            </a:r>
            <a:r>
              <a:rPr lang="da-DK" dirty="0"/>
              <a:t> / i mødeindkaldelsen er der vedhæftet en case, den skal I bruge når I kommer i gang med gruppearbejdet</a:t>
            </a:r>
          </a:p>
          <a:p>
            <a:endParaRPr lang="da-DK" dirty="0"/>
          </a:p>
          <a:p>
            <a:r>
              <a:rPr lang="da-DK" dirty="0"/>
              <a:t>- Webinar </a:t>
            </a:r>
            <a:r>
              <a:rPr lang="da-DK" dirty="0" err="1"/>
              <a:t>piareerpat</a:t>
            </a:r>
            <a:r>
              <a:rPr lang="da-DK" dirty="0"/>
              <a:t> PowerPoint </a:t>
            </a:r>
            <a:r>
              <a:rPr lang="da-DK" dirty="0" err="1"/>
              <a:t>nassiunneqassapput</a:t>
            </a:r>
            <a:r>
              <a:rPr lang="da-DK" dirty="0"/>
              <a:t> / efter Webinaret sendes PowerPoint </a:t>
            </a:r>
            <a:r>
              <a:rPr lang="da-DK" dirty="0" err="1"/>
              <a:t>slides’ene</a:t>
            </a:r>
            <a:endParaRPr lang="da-DK" dirty="0"/>
          </a:p>
          <a:p>
            <a:endParaRPr lang="da-DK" dirty="0"/>
          </a:p>
          <a:p>
            <a:r>
              <a:rPr lang="da-DK" dirty="0"/>
              <a:t>- Ane-Kathrine </a:t>
            </a:r>
            <a:r>
              <a:rPr lang="da-DK" dirty="0" err="1"/>
              <a:t>kalaallisut</a:t>
            </a:r>
            <a:r>
              <a:rPr lang="da-DK" dirty="0"/>
              <a:t> </a:t>
            </a:r>
            <a:r>
              <a:rPr lang="da-DK" dirty="0" err="1"/>
              <a:t>saqqummiissooq</a:t>
            </a:r>
            <a:r>
              <a:rPr lang="da-DK" dirty="0"/>
              <a:t> Helle </a:t>
            </a:r>
            <a:r>
              <a:rPr lang="da-DK" dirty="0" err="1"/>
              <a:t>qallunaatut</a:t>
            </a:r>
            <a:r>
              <a:rPr lang="da-DK" dirty="0"/>
              <a:t> </a:t>
            </a:r>
            <a:r>
              <a:rPr lang="da-DK" dirty="0" err="1"/>
              <a:t>powerpoint</a:t>
            </a:r>
            <a:r>
              <a:rPr lang="da-DK" dirty="0"/>
              <a:t> </a:t>
            </a:r>
            <a:r>
              <a:rPr lang="da-DK" dirty="0" err="1"/>
              <a:t>nutserneqassapput</a:t>
            </a:r>
            <a:r>
              <a:rPr lang="da-DK" dirty="0"/>
              <a:t> </a:t>
            </a:r>
            <a:r>
              <a:rPr lang="da-DK" dirty="0" err="1"/>
              <a:t>nassiunneqarlutillu</a:t>
            </a:r>
            <a:r>
              <a:rPr lang="da-DK" dirty="0"/>
              <a:t> </a:t>
            </a:r>
          </a:p>
          <a:p>
            <a:endParaRPr lang="da-DK" dirty="0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ECA70B4-5956-52FD-F67B-29CFD5B52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0"/>
            <a:r>
              <a:rPr lang="da-DK" noProof="0"/>
              <a:t>1/3/20XX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49A3084-C66C-1F24-A554-F1EEBA48E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da-DK" sz="1000" noProof="0"/>
              <a:t>Eksempel på fodnotetekst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609B203-C552-744F-510B-83F5E1FF8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B1E4CB7-CB13-4810-BF18-BE31AFC64F93}" type="slidenum">
              <a:rPr lang="da-DK" noProof="0" smtClean="0"/>
              <a:pPr rtl="0"/>
              <a:t>3</a:t>
            </a:fld>
            <a:endParaRPr lang="da-DK" sz="1000" noProof="0"/>
          </a:p>
        </p:txBody>
      </p:sp>
    </p:spTree>
    <p:extLst>
      <p:ext uri="{BB962C8B-B14F-4D97-AF65-F5344CB8AC3E}">
        <p14:creationId xmlns:p14="http://schemas.microsoft.com/office/powerpoint/2010/main" val="2937964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5D8548AB-83D9-BB44-3DA6-275B8F21D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0"/>
            <a:r>
              <a:rPr lang="da-DK" noProof="0"/>
              <a:t>1/3/20XX</a:t>
            </a:r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55436924-9D5B-FAFC-6C4A-B6E956EBF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da-DK" sz="1000" noProof="0"/>
              <a:t>Eksempel på fodnotetekst</a:t>
            </a:r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E6F64A93-22D5-E756-FD2D-E8421CA15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B1E4CB7-CB13-4810-BF18-BE31AFC64F93}" type="slidenum">
              <a:rPr lang="da-DK" noProof="0" smtClean="0"/>
              <a:pPr rtl="0"/>
              <a:t>4</a:t>
            </a:fld>
            <a:endParaRPr lang="da-DK" sz="1000" noProof="0"/>
          </a:p>
        </p:txBody>
      </p:sp>
      <p:pic>
        <p:nvPicPr>
          <p:cNvPr id="6" name="Billede 5" descr="Et billede, der indeholder tekst, skærmbillede, linje/række, Font/skrifttype&#10;&#10;Automatisk genereret beskrivelse">
            <a:extLst>
              <a:ext uri="{FF2B5EF4-FFF2-40B4-BE49-F238E27FC236}">
                <a16:creationId xmlns:a16="http://schemas.microsoft.com/office/drawing/2014/main" id="{B30DF4CD-5DC7-898D-546D-EFE66E1A1C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018" y="736844"/>
            <a:ext cx="8439393" cy="5296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188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A9BA1C-2B90-D61B-3F51-DAC6E14CD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Webinarip</a:t>
            </a:r>
            <a:r>
              <a:rPr lang="da-DK" dirty="0"/>
              <a:t> </a:t>
            </a:r>
            <a:r>
              <a:rPr lang="da-DK" dirty="0" err="1"/>
              <a:t>ingerlanga</a:t>
            </a:r>
            <a:r>
              <a:rPr lang="da-DK" dirty="0"/>
              <a:t> / Processen over webinaret 1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B446976-EB40-CE10-5289-E2F7853DFF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1900" dirty="0"/>
              <a:t>- Ane-Kathrine: </a:t>
            </a:r>
            <a:r>
              <a:rPr lang="da-DK" sz="1900" dirty="0" err="1"/>
              <a:t>Isiginnittaaseq</a:t>
            </a:r>
            <a:r>
              <a:rPr lang="da-DK" sz="1900" dirty="0"/>
              <a:t> </a:t>
            </a:r>
            <a:r>
              <a:rPr lang="da-DK" sz="1900" dirty="0" err="1"/>
              <a:t>nutaaq</a:t>
            </a:r>
            <a:r>
              <a:rPr lang="da-DK" sz="1900" dirty="0"/>
              <a:t> / </a:t>
            </a:r>
            <a:r>
              <a:rPr lang="da-DK" sz="1900" i="1" dirty="0">
                <a:solidFill>
                  <a:schemeClr val="accent2"/>
                </a:solidFill>
              </a:rPr>
              <a:t>introducerer den nye mobbesyn</a:t>
            </a:r>
          </a:p>
          <a:p>
            <a:r>
              <a:rPr lang="da-DK" sz="1900" dirty="0"/>
              <a:t>- Helle: </a:t>
            </a:r>
            <a:r>
              <a:rPr lang="da-DK" sz="1900" dirty="0" err="1"/>
              <a:t>qulequttat</a:t>
            </a:r>
            <a:r>
              <a:rPr lang="da-DK" sz="1900" dirty="0"/>
              <a:t> </a:t>
            </a:r>
            <a:r>
              <a:rPr lang="da-DK" sz="1900" dirty="0" err="1"/>
              <a:t>assigiinngitsut</a:t>
            </a:r>
            <a:r>
              <a:rPr lang="da-DK" sz="1900" dirty="0"/>
              <a:t> / </a:t>
            </a:r>
            <a:r>
              <a:rPr lang="da-DK" sz="1900" i="1" dirty="0">
                <a:solidFill>
                  <a:schemeClr val="accent2"/>
                </a:solidFill>
              </a:rPr>
              <a:t>forskellige emner</a:t>
            </a:r>
          </a:p>
          <a:p>
            <a:r>
              <a:rPr lang="da-DK" sz="1900" i="1" dirty="0">
                <a:solidFill>
                  <a:schemeClr val="accent2"/>
                </a:solidFill>
              </a:rPr>
              <a:t> </a:t>
            </a:r>
          </a:p>
          <a:p>
            <a:pPr lvl="1"/>
            <a:r>
              <a:rPr lang="da-DK" dirty="0"/>
              <a:t>Om ungdom i 2024</a:t>
            </a:r>
          </a:p>
          <a:p>
            <a:pPr lvl="1"/>
            <a:r>
              <a:rPr lang="da-DK" dirty="0"/>
              <a:t>Mobbesager – hvordan? 4 afsnit</a:t>
            </a:r>
          </a:p>
          <a:p>
            <a:pPr lvl="1"/>
            <a:r>
              <a:rPr lang="da-DK" dirty="0"/>
              <a:t>Der findes ikke én men mange opskrifter…</a:t>
            </a:r>
          </a:p>
          <a:p>
            <a:pPr lvl="1"/>
            <a:r>
              <a:rPr lang="da-DK" dirty="0"/>
              <a:t>Afsnit 1)  I opdager mobning (eller begyndende mobning) fx på denne måde….. </a:t>
            </a:r>
          </a:p>
          <a:p>
            <a:pPr lvl="1"/>
            <a:r>
              <a:rPr lang="da-DK" dirty="0"/>
              <a:t>Afsnit 2) Tre trin til håndtering af mobning – og begyndende mobning</a:t>
            </a:r>
          </a:p>
          <a:p>
            <a:pPr lvl="1"/>
            <a:r>
              <a:rPr lang="da-DK" dirty="0"/>
              <a:t>Tilbage til aktørerne i mobbesagen. Forslag til startsætninger</a:t>
            </a:r>
            <a:endParaRPr lang="da-DK" i="1" dirty="0">
              <a:solidFill>
                <a:schemeClr val="accent2"/>
              </a:solidFill>
            </a:endParaRP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F594092-3F30-68BD-D767-ACB75B944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0"/>
            <a:r>
              <a:rPr lang="da-DK" noProof="0"/>
              <a:t>1/3/20XX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27C24EA-8206-D3D1-AA4D-2013C117B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da-DK" sz="1000" noProof="0"/>
              <a:t>Eksempel på fodnotetekst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AD0B5EB-2B50-E01D-03FE-9E6FCFA94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B1E4CB7-CB13-4810-BF18-BE31AFC64F93}" type="slidenum">
              <a:rPr lang="da-DK" noProof="0" smtClean="0"/>
              <a:pPr rtl="0"/>
              <a:t>5</a:t>
            </a:fld>
            <a:endParaRPr lang="da-DK" sz="1000" noProof="0"/>
          </a:p>
        </p:txBody>
      </p:sp>
    </p:spTree>
    <p:extLst>
      <p:ext uri="{BB962C8B-B14F-4D97-AF65-F5344CB8AC3E}">
        <p14:creationId xmlns:p14="http://schemas.microsoft.com/office/powerpoint/2010/main" val="3504259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A643BC-F824-68B8-4C67-78FD06DF3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Webinarip</a:t>
            </a:r>
            <a:r>
              <a:rPr lang="da-DK" dirty="0"/>
              <a:t> </a:t>
            </a:r>
            <a:r>
              <a:rPr lang="da-DK" dirty="0" err="1"/>
              <a:t>ingerlanga</a:t>
            </a:r>
            <a:r>
              <a:rPr lang="da-DK" dirty="0"/>
              <a:t> / Processen over webinaret 2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86EEE6B-2106-4E4F-A3AF-80F5F4ABA2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da-DK" dirty="0"/>
              <a:t>Gruppearbejde</a:t>
            </a:r>
          </a:p>
          <a:p>
            <a:pPr lvl="1"/>
            <a:r>
              <a:rPr lang="da-DK" dirty="0"/>
              <a:t>Fælles plenum </a:t>
            </a:r>
          </a:p>
          <a:p>
            <a:pPr lvl="1"/>
            <a:r>
              <a:rPr lang="da-DK" dirty="0"/>
              <a:t>3) Opfølgning (og forebyggelsesideer)</a:t>
            </a:r>
          </a:p>
          <a:p>
            <a:pPr lvl="1"/>
            <a:r>
              <a:rPr lang="da-DK" dirty="0"/>
              <a:t>4) Didaktikvejen</a:t>
            </a:r>
          </a:p>
          <a:p>
            <a:pPr lvl="1"/>
            <a:r>
              <a:rPr lang="da-DK" dirty="0"/>
              <a:t>Kompasset</a:t>
            </a:r>
          </a:p>
          <a:p>
            <a:pPr marL="128016" lvl="1" indent="0">
              <a:buNone/>
            </a:pPr>
            <a:endParaRPr lang="da-DK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992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5272EF-9346-722E-576B-E60FBEA3B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l-GL" dirty="0"/>
              <a:t>Ane-Kathrine: </a:t>
            </a:r>
            <a:br>
              <a:rPr lang="kl-GL" dirty="0"/>
            </a:br>
            <a:r>
              <a:rPr lang="kl-GL" dirty="0"/>
              <a:t>Pimmatiginninnermut isiginnittaaseq nutaaq 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A379146-70BC-D3CA-C29D-D4130B7513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kl-GL" sz="2400" dirty="0">
                <a:latin typeface="Tw Cen MT" panose="020B0602020104020603" pitchFamily="34" charset="0"/>
              </a:rPr>
              <a:t>Pimmatiginninneq meeqqat inuusuttuaqqallu kisimik ajornartorsiutiginngilaat – inuiaqatigiilli ajornartorsiutigaat. Meeqqat inussuttuaqqallu inersimasut ilaartarpaat (kopeertarpaat)</a:t>
            </a:r>
          </a:p>
          <a:p>
            <a:pPr marL="514350" indent="-514350">
              <a:buFont typeface="+mj-lt"/>
              <a:buAutoNum type="arabicPeriod"/>
            </a:pPr>
            <a:r>
              <a:rPr lang="kl-GL" sz="2400" dirty="0">
                <a:solidFill>
                  <a:srgbClr val="FF0000"/>
                </a:solidFill>
                <a:latin typeface="Tw Cen MT" panose="020B0602020104020603" pitchFamily="34" charset="0"/>
              </a:rPr>
              <a:t>Pimmatiginninneq ataatsimoorfinni ajattuineruvoq</a:t>
            </a:r>
          </a:p>
          <a:p>
            <a:pPr marL="514350" indent="-514350">
              <a:buFont typeface="+mj-lt"/>
              <a:buAutoNum type="arabicPeriod"/>
            </a:pPr>
            <a:r>
              <a:rPr lang="kl-GL" sz="2400" dirty="0">
                <a:latin typeface="Tw Cen MT" panose="020B0602020104020603" pitchFamily="34" charset="0"/>
              </a:rPr>
              <a:t>Pimmatiginninneq pilersarpoq, inooqatigiinni ataqatigiinneq  amigaataappat </a:t>
            </a:r>
            <a:r>
              <a:rPr lang="da-DK" sz="2400" b="0" i="0" u="none" strike="noStrike" baseline="0" dirty="0">
                <a:solidFill>
                  <a:srgbClr val="000000"/>
                </a:solidFill>
                <a:latin typeface="Tw Cen MT" panose="020B0602020104020603" pitchFamily="34" charset="0"/>
              </a:rPr>
              <a:t>	</a:t>
            </a:r>
          </a:p>
          <a:p>
            <a:pPr marL="514350" indent="-514350">
              <a:buFont typeface="+mj-lt"/>
              <a:buAutoNum type="arabicPeriod"/>
            </a:pPr>
            <a:r>
              <a:rPr lang="kl-GL" sz="2400" dirty="0">
                <a:latin typeface="Tw Cen MT" panose="020B0602020104020603" pitchFamily="34" charset="0"/>
              </a:rPr>
              <a:t>KIKKUT TAMARMIK pimmatigineqarsinnaapput</a:t>
            </a:r>
          </a:p>
          <a:p>
            <a:pPr marL="514350" indent="-514350">
              <a:buFont typeface="+mj-lt"/>
              <a:buAutoNum type="arabicPeriod"/>
            </a:pPr>
            <a:r>
              <a:rPr lang="kl-GL" sz="2400" dirty="0">
                <a:latin typeface="Tw Cen MT" panose="020B0602020104020603" pitchFamily="34" charset="0"/>
              </a:rPr>
              <a:t>Pimmatiginninneq appartinneqarsinnaavoq, akiorneqarsinnaavoq, millisarneqarsinnaavoq aamma piujunaartinneqarsinnaavoq </a:t>
            </a:r>
            <a:endParaRPr lang="da-DK" sz="2400" dirty="0">
              <a:latin typeface="Tw Cen MT" panose="020B0602020104020603" pitchFamily="34" charset="0"/>
            </a:endParaRP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FE67689-7EBD-0C0F-1BBA-AAF0EECBB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0"/>
            <a:r>
              <a:rPr lang="da-DK" noProof="0"/>
              <a:t>1/3/20XX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F339691E-19C2-39BE-1839-A261B0DDA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da-DK" sz="1000" noProof="0"/>
              <a:t>Eksempel på fodnotetekst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1398F36-50D5-1C0A-1A29-FAE9529A6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B1E4CB7-CB13-4810-BF18-BE31AFC64F93}" type="slidenum">
              <a:rPr lang="da-DK" noProof="0" smtClean="0"/>
              <a:pPr rtl="0"/>
              <a:t>7</a:t>
            </a:fld>
            <a:endParaRPr lang="da-DK" sz="1000" noProof="0"/>
          </a:p>
        </p:txBody>
      </p:sp>
    </p:spTree>
    <p:extLst>
      <p:ext uri="{BB962C8B-B14F-4D97-AF65-F5344CB8AC3E}">
        <p14:creationId xmlns:p14="http://schemas.microsoft.com/office/powerpoint/2010/main" val="2416515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53E3B8-8500-3104-64D4-7ABDA7CE2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l-GL" dirty="0"/>
              <a:t>Ane-Kathrine: Nye øjne på mobning 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20A1088-BF6E-877D-171E-C5E56B4281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kl-GL" sz="2400" dirty="0">
                <a:latin typeface="Tw Cen MT" panose="020B0602020104020603" pitchFamily="34" charset="0"/>
              </a:rPr>
              <a:t>Mobning er IKKE et børne &amp; ungeproblem – men et samfundsproblem. Børn &amp; Unge kopierer voksne</a:t>
            </a:r>
          </a:p>
          <a:p>
            <a:pPr marL="514350" indent="-514350">
              <a:buFont typeface="+mj-lt"/>
              <a:buAutoNum type="arabicPeriod"/>
            </a:pPr>
            <a:r>
              <a:rPr lang="kl-GL" sz="2400" dirty="0">
                <a:solidFill>
                  <a:srgbClr val="FF0000"/>
                </a:solidFill>
                <a:latin typeface="Tw Cen MT" panose="020B0602020104020603" pitchFamily="34" charset="0"/>
              </a:rPr>
              <a:t>Mobning er fællesskabsudstødelse</a:t>
            </a:r>
          </a:p>
          <a:p>
            <a:pPr marL="514350" indent="-514350">
              <a:buFont typeface="+mj-lt"/>
              <a:buAutoNum type="arabicPeriod"/>
            </a:pPr>
            <a:r>
              <a:rPr lang="kl-GL" sz="2400" dirty="0">
                <a:latin typeface="Tw Cen MT" panose="020B0602020104020603" pitchFamily="34" charset="0"/>
              </a:rPr>
              <a:t>Mobning opstår især der, hvor der mangler sammenhængskraft og meningsfuldhed</a:t>
            </a:r>
          </a:p>
          <a:p>
            <a:pPr marL="514350" indent="-514350">
              <a:buFont typeface="+mj-lt"/>
              <a:buAutoNum type="arabicPeriod"/>
            </a:pPr>
            <a:r>
              <a:rPr lang="kl-GL" sz="2400" dirty="0">
                <a:latin typeface="Tw Cen MT" panose="020B0602020104020603" pitchFamily="34" charset="0"/>
              </a:rPr>
              <a:t>ALLE kan blive ramt af mobning</a:t>
            </a:r>
          </a:p>
          <a:p>
            <a:pPr marL="514350" indent="-514350">
              <a:buFont typeface="+mj-lt"/>
              <a:buAutoNum type="arabicPeriod"/>
            </a:pPr>
            <a:r>
              <a:rPr lang="kl-GL" sz="2400" dirty="0">
                <a:latin typeface="Tw Cen MT" panose="020B0602020104020603" pitchFamily="34" charset="0"/>
              </a:rPr>
              <a:t>Mobning kan nedbringes, udfordres, minimieres og opløses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D930F89-0689-45A0-EB0D-BFD7C1575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0"/>
            <a:r>
              <a:rPr lang="da-DK" noProof="0"/>
              <a:t>1/3/20XX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F22CCF3-E4D5-C8B9-9CFA-6B3381511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da-DK" sz="1000" noProof="0"/>
              <a:t>Eksempel på fodnotetekst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13EA441-C9C9-1302-E628-A1BBCCE57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B1E4CB7-CB13-4810-BF18-BE31AFC64F93}" type="slidenum">
              <a:rPr lang="da-DK" noProof="0" smtClean="0"/>
              <a:pPr rtl="0"/>
              <a:t>8</a:t>
            </a:fld>
            <a:endParaRPr lang="da-DK" sz="1000" noProof="0"/>
          </a:p>
        </p:txBody>
      </p:sp>
    </p:spTree>
    <p:extLst>
      <p:ext uri="{BB962C8B-B14F-4D97-AF65-F5344CB8AC3E}">
        <p14:creationId xmlns:p14="http://schemas.microsoft.com/office/powerpoint/2010/main" val="7140091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36FD47-A1E5-654E-6C64-03060AB40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Om ungdom i 2024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8D54E05-78D0-A95B-5BF7-EA5F8E3065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626" y="1600200"/>
            <a:ext cx="10966174" cy="4576763"/>
          </a:xfrm>
        </p:spPr>
        <p:txBody>
          <a:bodyPr/>
          <a:lstStyle/>
          <a:p>
            <a:endParaRPr lang="da-DK" dirty="0"/>
          </a:p>
          <a:p>
            <a:r>
              <a:rPr lang="da-DK" dirty="0"/>
              <a:t>I </a:t>
            </a:r>
            <a:r>
              <a:rPr lang="da-DK" dirty="0" err="1"/>
              <a:t>antimobbearbejdet</a:t>
            </a:r>
            <a:r>
              <a:rPr lang="da-DK" dirty="0"/>
              <a:t> skal vi have øje for unges særlige rolle mellem barndom og voksenhed.</a:t>
            </a:r>
          </a:p>
          <a:p>
            <a:r>
              <a:rPr lang="da-DK" dirty="0"/>
              <a:t>Mange unge i Grønland og Danmark oplever, at de står meget alene i at skulle klare det relationelle liv. </a:t>
            </a:r>
          </a:p>
          <a:p>
            <a:r>
              <a:rPr lang="da-DK" dirty="0"/>
              <a:t>Et </a:t>
            </a:r>
            <a:r>
              <a:rPr lang="da-DK" dirty="0" err="1"/>
              <a:t>antimobbearbejde</a:t>
            </a:r>
            <a:r>
              <a:rPr lang="da-DK" dirty="0"/>
              <a:t> på ungdomsuddannelserne er OGSÅ et fællesskabsarbejde. At arbejde for at de unge føler – de hører til i elevfællesskabet.</a:t>
            </a:r>
          </a:p>
          <a:p>
            <a:r>
              <a:rPr lang="da-DK" dirty="0"/>
              <a:t>At høre til skabes, når man sammen med sine studiekammerater – oplever at det faglige og det sociale liv på uddannelsen er meningsfuld.</a:t>
            </a:r>
          </a:p>
        </p:txBody>
      </p:sp>
    </p:spTree>
    <p:extLst>
      <p:ext uri="{BB962C8B-B14F-4D97-AF65-F5344CB8AC3E}">
        <p14:creationId xmlns:p14="http://schemas.microsoft.com/office/powerpoint/2010/main" val="34996130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2579</TotalTime>
  <Words>1587</Words>
  <Application>Microsoft Office PowerPoint</Application>
  <PresentationFormat>Widescreen</PresentationFormat>
  <Paragraphs>173</Paragraphs>
  <Slides>28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28</vt:i4>
      </vt:variant>
    </vt:vector>
  </HeadingPairs>
  <TitlesOfParts>
    <vt:vector size="35" baseType="lpstr">
      <vt:lpstr>Aptos</vt:lpstr>
      <vt:lpstr>Arial</vt:lpstr>
      <vt:lpstr>Tw Cen MT</vt:lpstr>
      <vt:lpstr>Tw Cen MT Condensed</vt:lpstr>
      <vt:lpstr>Wingdings</vt:lpstr>
      <vt:lpstr>Wingdings 3</vt:lpstr>
      <vt:lpstr>Integral</vt:lpstr>
      <vt:lpstr>Helle R. Hansen Ane-Kathrine Petersen   Ilinniartitaanermut Aqutsisoqarfik / Uddannelsesstyrelsen </vt:lpstr>
      <vt:lpstr>Intro – velkommen </vt:lpstr>
      <vt:lpstr>De praktiske </vt:lpstr>
      <vt:lpstr>PowerPoint-præsentation</vt:lpstr>
      <vt:lpstr>Webinarip ingerlanga / Processen over webinaret 1</vt:lpstr>
      <vt:lpstr>Webinarip ingerlanga / Processen over webinaret 2</vt:lpstr>
      <vt:lpstr>Ane-Kathrine:  Pimmatiginninnermut isiginnittaaseq nutaaq </vt:lpstr>
      <vt:lpstr>Ane-Kathrine: Nye øjne på mobning </vt:lpstr>
      <vt:lpstr>Om ungdom i 2024</vt:lpstr>
      <vt:lpstr>Mobbesager – hvordan? 4 afsnit</vt:lpstr>
      <vt:lpstr>Der findes ikke én men mange opskrifter…</vt:lpstr>
      <vt:lpstr>Afsnit 1)  I opdager mobning (eller begyndende mobning) fx på denne måde….. </vt:lpstr>
      <vt:lpstr>Afsnit 2) Tre trin til håndtering af mobning – og begyndende mobning   </vt:lpstr>
      <vt:lpstr> Ret blikket mod klassen. Hvor ser I udfordringer? (stadig trin 2)  </vt:lpstr>
      <vt:lpstr>Trin nr. 3: Handlinger der retter sig mod hele klassen</vt:lpstr>
      <vt:lpstr>Trin 3 fortsat…</vt:lpstr>
      <vt:lpstr> Tilbage til aktørerne i mobbesagen. Forslag til startsætninger</vt:lpstr>
      <vt:lpstr>Samtale med tilskuerne</vt:lpstr>
      <vt:lpstr>Fra passiv til aktiv</vt:lpstr>
      <vt:lpstr>Case arbejde i grupper</vt:lpstr>
      <vt:lpstr>Gruppe arbejde praktisk</vt:lpstr>
      <vt:lpstr>Caroline er ensom – og udsat for tavs mobning</vt:lpstr>
      <vt:lpstr>PowerPoint-præsentation</vt:lpstr>
      <vt:lpstr>3) Opfølgning (og forebyggelsesideer)</vt:lpstr>
      <vt:lpstr>Forebyggelsesideer</vt:lpstr>
      <vt:lpstr>4) Didaktikvejen</vt:lpstr>
      <vt:lpstr>PowerPoint-præsentation</vt:lpstr>
      <vt:lpstr>PowerPoint-præsentation</vt:lpstr>
    </vt:vector>
  </TitlesOfParts>
  <Company>Aarhus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Mobbesager – hvordan? 4 afsnit</dc:title>
  <dc:creator>Helle Rabøl Hansen</dc:creator>
  <cp:lastModifiedBy>Ane-Kathrine Petersen</cp:lastModifiedBy>
  <cp:revision>11</cp:revision>
  <dcterms:created xsi:type="dcterms:W3CDTF">2024-02-20T14:34:11Z</dcterms:created>
  <dcterms:modified xsi:type="dcterms:W3CDTF">2024-02-28T17:28:46Z</dcterms:modified>
</cp:coreProperties>
</file>