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2" r:id="rId4"/>
    <p:sldId id="258" r:id="rId5"/>
    <p:sldId id="260" r:id="rId6"/>
    <p:sldId id="261" r:id="rId7"/>
    <p:sldId id="264" r:id="rId8"/>
    <p:sldId id="265" r:id="rId9"/>
    <p:sldId id="266" r:id="rId10"/>
    <p:sldId id="267" r:id="rId11"/>
    <p:sldId id="270" r:id="rId12"/>
    <p:sldId id="271" r:id="rId13"/>
    <p:sldId id="268" r:id="rId14"/>
    <p:sldId id="269" r:id="rId15"/>
    <p:sldId id="272" r:id="rId16"/>
    <p:sldId id="273" r:id="rId17"/>
    <p:sldId id="274" r:id="rId18"/>
    <p:sldId id="275" r:id="rId19"/>
    <p:sldId id="276" r:id="rId20"/>
    <p:sldId id="277" r:id="rId21"/>
    <p:sldId id="278" r:id="rId22"/>
    <p:sldId id="279" r:id="rId23"/>
    <p:sldId id="280" r:id="rId24"/>
    <p:sldId id="281" r:id="rId25"/>
    <p:sldId id="263" r:id="rId26"/>
  </p:sldIdLst>
  <p:sldSz cx="12192000" cy="6858000"/>
  <p:notesSz cx="6858000" cy="9144000"/>
  <p:defaultTex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018" autoAdjust="0"/>
    <p:restoredTop sz="94660"/>
  </p:normalViewPr>
  <p:slideViewPr>
    <p:cSldViewPr snapToGrid="0">
      <p:cViewPr varScale="1">
        <p:scale>
          <a:sx n="57" d="100"/>
          <a:sy n="57" d="100"/>
        </p:scale>
        <p:origin x="-618" y="-13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D1FDBF0-7423-4FFE-A09F-5E7F092CEF84}" type="doc">
      <dgm:prSet loTypeId="urn:microsoft.com/office/officeart/2005/8/layout/pyramid2" loCatId="list" qsTypeId="urn:microsoft.com/office/officeart/2005/8/quickstyle/simple1" qsCatId="simple" csTypeId="urn:microsoft.com/office/officeart/2005/8/colors/accent1_2" csCatId="accent1" phldr="1"/>
      <dgm:spPr/>
    </dgm:pt>
    <dgm:pt modelId="{6FDDAFA4-37A5-4C3A-9830-95441964BFAC}">
      <dgm:prSet phldrT="[Tekst]"/>
      <dgm:spPr/>
      <dgm:t>
        <a:bodyPr/>
        <a:lstStyle/>
        <a:p>
          <a:r>
            <a:rPr lang="da-DK" dirty="0" smtClean="0">
              <a:latin typeface="Times New Roman" panose="02020603050405020304" pitchFamily="18" charset="0"/>
              <a:cs typeface="Times New Roman" panose="02020603050405020304" pitchFamily="18" charset="0"/>
            </a:rPr>
            <a:t>Diskussion/vurdering</a:t>
          </a:r>
          <a:endParaRPr lang="da-DK" dirty="0">
            <a:latin typeface="Times New Roman" panose="02020603050405020304" pitchFamily="18" charset="0"/>
            <a:cs typeface="Times New Roman" panose="02020603050405020304" pitchFamily="18" charset="0"/>
          </a:endParaRPr>
        </a:p>
      </dgm:t>
    </dgm:pt>
    <dgm:pt modelId="{544AD3D2-8F66-44B5-B330-11CEB8926CEE}" type="parTrans" cxnId="{5412D091-5701-4819-BF0B-B8CE23B1C602}">
      <dgm:prSet/>
      <dgm:spPr/>
      <dgm:t>
        <a:bodyPr/>
        <a:lstStyle/>
        <a:p>
          <a:endParaRPr lang="da-DK"/>
        </a:p>
      </dgm:t>
    </dgm:pt>
    <dgm:pt modelId="{FC1EEC4D-E2F5-46DB-B7B0-27A956BAA307}" type="sibTrans" cxnId="{5412D091-5701-4819-BF0B-B8CE23B1C602}">
      <dgm:prSet/>
      <dgm:spPr/>
      <dgm:t>
        <a:bodyPr/>
        <a:lstStyle/>
        <a:p>
          <a:endParaRPr lang="da-DK"/>
        </a:p>
      </dgm:t>
    </dgm:pt>
    <dgm:pt modelId="{1C2DF7A8-60A7-4EFC-A1FD-3324601A41EC}">
      <dgm:prSet phldrT="[Tekst]"/>
      <dgm:spPr/>
      <dgm:t>
        <a:bodyPr/>
        <a:lstStyle/>
        <a:p>
          <a:r>
            <a:rPr lang="da-DK" dirty="0" smtClean="0">
              <a:latin typeface="Times New Roman" panose="02020603050405020304" pitchFamily="18" charset="0"/>
              <a:cs typeface="Times New Roman" panose="02020603050405020304" pitchFamily="18" charset="0"/>
            </a:rPr>
            <a:t>Analyse</a:t>
          </a:r>
          <a:endParaRPr lang="da-DK" dirty="0">
            <a:latin typeface="Times New Roman" panose="02020603050405020304" pitchFamily="18" charset="0"/>
            <a:cs typeface="Times New Roman" panose="02020603050405020304" pitchFamily="18" charset="0"/>
          </a:endParaRPr>
        </a:p>
      </dgm:t>
    </dgm:pt>
    <dgm:pt modelId="{3896AB94-68C0-4B43-9112-0EA2B1C51411}" type="parTrans" cxnId="{85560679-2E33-482E-90FA-5D5828D3D97E}">
      <dgm:prSet/>
      <dgm:spPr/>
      <dgm:t>
        <a:bodyPr/>
        <a:lstStyle/>
        <a:p>
          <a:endParaRPr lang="da-DK"/>
        </a:p>
      </dgm:t>
    </dgm:pt>
    <dgm:pt modelId="{F5B702D7-D59C-444F-AD90-005D4C42E9A9}" type="sibTrans" cxnId="{85560679-2E33-482E-90FA-5D5828D3D97E}">
      <dgm:prSet/>
      <dgm:spPr/>
      <dgm:t>
        <a:bodyPr/>
        <a:lstStyle/>
        <a:p>
          <a:endParaRPr lang="da-DK"/>
        </a:p>
      </dgm:t>
    </dgm:pt>
    <dgm:pt modelId="{9B2A4C8F-ACFA-4F90-BFE6-16C6B042B63D}">
      <dgm:prSet phldrT="[Tekst]"/>
      <dgm:spPr/>
      <dgm:t>
        <a:bodyPr/>
        <a:lstStyle/>
        <a:p>
          <a:r>
            <a:rPr lang="da-DK" dirty="0" smtClean="0">
              <a:latin typeface="Times New Roman" panose="02020603050405020304" pitchFamily="18" charset="0"/>
              <a:cs typeface="Times New Roman" panose="02020603050405020304" pitchFamily="18" charset="0"/>
            </a:rPr>
            <a:t>Redegørelse</a:t>
          </a:r>
          <a:endParaRPr lang="da-DK" dirty="0">
            <a:latin typeface="Times New Roman" panose="02020603050405020304" pitchFamily="18" charset="0"/>
            <a:cs typeface="Times New Roman" panose="02020603050405020304" pitchFamily="18" charset="0"/>
          </a:endParaRPr>
        </a:p>
      </dgm:t>
    </dgm:pt>
    <dgm:pt modelId="{CCD207CF-2A46-41EA-904C-53D6616F9313}" type="parTrans" cxnId="{2C30A89A-4A7C-49DE-B3CB-B6083A89F0FC}">
      <dgm:prSet/>
      <dgm:spPr/>
      <dgm:t>
        <a:bodyPr/>
        <a:lstStyle/>
        <a:p>
          <a:endParaRPr lang="da-DK"/>
        </a:p>
      </dgm:t>
    </dgm:pt>
    <dgm:pt modelId="{9AAD5824-B984-463C-97FE-77A35B93DF8E}" type="sibTrans" cxnId="{2C30A89A-4A7C-49DE-B3CB-B6083A89F0FC}">
      <dgm:prSet/>
      <dgm:spPr/>
      <dgm:t>
        <a:bodyPr/>
        <a:lstStyle/>
        <a:p>
          <a:endParaRPr lang="da-DK"/>
        </a:p>
      </dgm:t>
    </dgm:pt>
    <dgm:pt modelId="{D7AAABA2-14B8-49AC-AE97-51EAFB9538DB}" type="pres">
      <dgm:prSet presAssocID="{6D1FDBF0-7423-4FFE-A09F-5E7F092CEF84}" presName="compositeShape" presStyleCnt="0">
        <dgm:presLayoutVars>
          <dgm:dir/>
          <dgm:resizeHandles/>
        </dgm:presLayoutVars>
      </dgm:prSet>
      <dgm:spPr/>
    </dgm:pt>
    <dgm:pt modelId="{BF87DD12-97B4-4BCE-A126-9AB29F9FFA70}" type="pres">
      <dgm:prSet presAssocID="{6D1FDBF0-7423-4FFE-A09F-5E7F092CEF84}" presName="pyramid" presStyleLbl="node1" presStyleIdx="0" presStyleCnt="1" custLinFactNeighborY="589"/>
      <dgm:spPr/>
    </dgm:pt>
    <dgm:pt modelId="{5A883098-F94B-4EF7-B009-F6AAE41E3F2B}" type="pres">
      <dgm:prSet presAssocID="{6D1FDBF0-7423-4FFE-A09F-5E7F092CEF84}" presName="theList" presStyleCnt="0"/>
      <dgm:spPr/>
    </dgm:pt>
    <dgm:pt modelId="{85E3D79E-FF12-4B16-A16B-4939DD55E13C}" type="pres">
      <dgm:prSet presAssocID="{6FDDAFA4-37A5-4C3A-9830-95441964BFAC}" presName="aNode" presStyleLbl="fgAcc1" presStyleIdx="0" presStyleCnt="3">
        <dgm:presLayoutVars>
          <dgm:bulletEnabled val="1"/>
        </dgm:presLayoutVars>
      </dgm:prSet>
      <dgm:spPr/>
      <dgm:t>
        <a:bodyPr/>
        <a:lstStyle/>
        <a:p>
          <a:endParaRPr lang="da-DK"/>
        </a:p>
      </dgm:t>
    </dgm:pt>
    <dgm:pt modelId="{D4AAF01A-3DEA-4615-A78D-B3203EFA51BE}" type="pres">
      <dgm:prSet presAssocID="{6FDDAFA4-37A5-4C3A-9830-95441964BFAC}" presName="aSpace" presStyleCnt="0"/>
      <dgm:spPr/>
    </dgm:pt>
    <dgm:pt modelId="{5065A501-EE28-4D92-B29F-47454F5F5963}" type="pres">
      <dgm:prSet presAssocID="{1C2DF7A8-60A7-4EFC-A1FD-3324601A41EC}" presName="aNode" presStyleLbl="fgAcc1" presStyleIdx="1" presStyleCnt="3">
        <dgm:presLayoutVars>
          <dgm:bulletEnabled val="1"/>
        </dgm:presLayoutVars>
      </dgm:prSet>
      <dgm:spPr/>
      <dgm:t>
        <a:bodyPr/>
        <a:lstStyle/>
        <a:p>
          <a:endParaRPr lang="da-DK"/>
        </a:p>
      </dgm:t>
    </dgm:pt>
    <dgm:pt modelId="{D7997965-9C8F-45D0-AE67-04F845E18282}" type="pres">
      <dgm:prSet presAssocID="{1C2DF7A8-60A7-4EFC-A1FD-3324601A41EC}" presName="aSpace" presStyleCnt="0"/>
      <dgm:spPr/>
    </dgm:pt>
    <dgm:pt modelId="{8A7D85C9-774F-42BD-8A50-0B69B7A7C82C}" type="pres">
      <dgm:prSet presAssocID="{9B2A4C8F-ACFA-4F90-BFE6-16C6B042B63D}" presName="aNode" presStyleLbl="fgAcc1" presStyleIdx="2" presStyleCnt="3">
        <dgm:presLayoutVars>
          <dgm:bulletEnabled val="1"/>
        </dgm:presLayoutVars>
      </dgm:prSet>
      <dgm:spPr/>
      <dgm:t>
        <a:bodyPr/>
        <a:lstStyle/>
        <a:p>
          <a:endParaRPr lang="da-DK"/>
        </a:p>
      </dgm:t>
    </dgm:pt>
    <dgm:pt modelId="{E8E93D8C-5A3E-4E5C-90A0-3C1E0FCCAD99}" type="pres">
      <dgm:prSet presAssocID="{9B2A4C8F-ACFA-4F90-BFE6-16C6B042B63D}" presName="aSpace" presStyleCnt="0"/>
      <dgm:spPr/>
    </dgm:pt>
  </dgm:ptLst>
  <dgm:cxnLst>
    <dgm:cxn modelId="{2C30A89A-4A7C-49DE-B3CB-B6083A89F0FC}" srcId="{6D1FDBF0-7423-4FFE-A09F-5E7F092CEF84}" destId="{9B2A4C8F-ACFA-4F90-BFE6-16C6B042B63D}" srcOrd="2" destOrd="0" parTransId="{CCD207CF-2A46-41EA-904C-53D6616F9313}" sibTransId="{9AAD5824-B984-463C-97FE-77A35B93DF8E}"/>
    <dgm:cxn modelId="{F8831AB7-8B5F-4148-A580-6259BF4D95CB}" type="presOf" srcId="{9B2A4C8F-ACFA-4F90-BFE6-16C6B042B63D}" destId="{8A7D85C9-774F-42BD-8A50-0B69B7A7C82C}" srcOrd="0" destOrd="0" presId="urn:microsoft.com/office/officeart/2005/8/layout/pyramid2"/>
    <dgm:cxn modelId="{CC2CE5F5-60B1-4112-8466-A1F10F6F7CB7}" type="presOf" srcId="{1C2DF7A8-60A7-4EFC-A1FD-3324601A41EC}" destId="{5065A501-EE28-4D92-B29F-47454F5F5963}" srcOrd="0" destOrd="0" presId="urn:microsoft.com/office/officeart/2005/8/layout/pyramid2"/>
    <dgm:cxn modelId="{6116A659-AA7B-4433-90F7-6D273C350F9A}" type="presOf" srcId="{6FDDAFA4-37A5-4C3A-9830-95441964BFAC}" destId="{85E3D79E-FF12-4B16-A16B-4939DD55E13C}" srcOrd="0" destOrd="0" presId="urn:microsoft.com/office/officeart/2005/8/layout/pyramid2"/>
    <dgm:cxn modelId="{AB45FD46-C2D2-42E0-95EA-13F81D1A4122}" type="presOf" srcId="{6D1FDBF0-7423-4FFE-A09F-5E7F092CEF84}" destId="{D7AAABA2-14B8-49AC-AE97-51EAFB9538DB}" srcOrd="0" destOrd="0" presId="urn:microsoft.com/office/officeart/2005/8/layout/pyramid2"/>
    <dgm:cxn modelId="{5412D091-5701-4819-BF0B-B8CE23B1C602}" srcId="{6D1FDBF0-7423-4FFE-A09F-5E7F092CEF84}" destId="{6FDDAFA4-37A5-4C3A-9830-95441964BFAC}" srcOrd="0" destOrd="0" parTransId="{544AD3D2-8F66-44B5-B330-11CEB8926CEE}" sibTransId="{FC1EEC4D-E2F5-46DB-B7B0-27A956BAA307}"/>
    <dgm:cxn modelId="{85560679-2E33-482E-90FA-5D5828D3D97E}" srcId="{6D1FDBF0-7423-4FFE-A09F-5E7F092CEF84}" destId="{1C2DF7A8-60A7-4EFC-A1FD-3324601A41EC}" srcOrd="1" destOrd="0" parTransId="{3896AB94-68C0-4B43-9112-0EA2B1C51411}" sibTransId="{F5B702D7-D59C-444F-AD90-005D4C42E9A9}"/>
    <dgm:cxn modelId="{D5C12F04-463C-4FEA-8D98-F2D6F9B3EB12}" type="presParOf" srcId="{D7AAABA2-14B8-49AC-AE97-51EAFB9538DB}" destId="{BF87DD12-97B4-4BCE-A126-9AB29F9FFA70}" srcOrd="0" destOrd="0" presId="urn:microsoft.com/office/officeart/2005/8/layout/pyramid2"/>
    <dgm:cxn modelId="{9FEBB62B-47B0-4B11-B7AD-9B17D8086653}" type="presParOf" srcId="{D7AAABA2-14B8-49AC-AE97-51EAFB9538DB}" destId="{5A883098-F94B-4EF7-B009-F6AAE41E3F2B}" srcOrd="1" destOrd="0" presId="urn:microsoft.com/office/officeart/2005/8/layout/pyramid2"/>
    <dgm:cxn modelId="{3C6802F0-E760-4ECA-B779-BFEBB94CBE40}" type="presParOf" srcId="{5A883098-F94B-4EF7-B009-F6AAE41E3F2B}" destId="{85E3D79E-FF12-4B16-A16B-4939DD55E13C}" srcOrd="0" destOrd="0" presId="urn:microsoft.com/office/officeart/2005/8/layout/pyramid2"/>
    <dgm:cxn modelId="{307FE8BC-5356-40DD-BA81-D387780A336E}" type="presParOf" srcId="{5A883098-F94B-4EF7-B009-F6AAE41E3F2B}" destId="{D4AAF01A-3DEA-4615-A78D-B3203EFA51BE}" srcOrd="1" destOrd="0" presId="urn:microsoft.com/office/officeart/2005/8/layout/pyramid2"/>
    <dgm:cxn modelId="{69B74E30-C6D7-47E6-925D-9E1670A779D9}" type="presParOf" srcId="{5A883098-F94B-4EF7-B009-F6AAE41E3F2B}" destId="{5065A501-EE28-4D92-B29F-47454F5F5963}" srcOrd="2" destOrd="0" presId="urn:microsoft.com/office/officeart/2005/8/layout/pyramid2"/>
    <dgm:cxn modelId="{04475DEB-85AF-46AC-9EB9-B2D6BB703734}" type="presParOf" srcId="{5A883098-F94B-4EF7-B009-F6AAE41E3F2B}" destId="{D7997965-9C8F-45D0-AE67-04F845E18282}" srcOrd="3" destOrd="0" presId="urn:microsoft.com/office/officeart/2005/8/layout/pyramid2"/>
    <dgm:cxn modelId="{142E9AF3-DEF6-4038-89A3-C67B15A4E4EB}" type="presParOf" srcId="{5A883098-F94B-4EF7-B009-F6AAE41E3F2B}" destId="{8A7D85C9-774F-42BD-8A50-0B69B7A7C82C}" srcOrd="4" destOrd="0" presId="urn:microsoft.com/office/officeart/2005/8/layout/pyramid2"/>
    <dgm:cxn modelId="{434993EE-9FCD-4DE1-BA3D-87E6268081B9}" type="presParOf" srcId="{5A883098-F94B-4EF7-B009-F6AAE41E3F2B}" destId="{E8E93D8C-5A3E-4E5C-90A0-3C1E0FCCAD99}" srcOrd="5" destOrd="0" presId="urn:microsoft.com/office/officeart/2005/8/layout/pyramid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F87DD12-97B4-4BCE-A126-9AB29F9FFA70}">
      <dsp:nvSpPr>
        <dsp:cNvPr id="0" name=""/>
        <dsp:cNvSpPr/>
      </dsp:nvSpPr>
      <dsp:spPr>
        <a:xfrm>
          <a:off x="2061011" y="0"/>
          <a:ext cx="4195762" cy="4195762"/>
        </a:xfrm>
        <a:prstGeom prst="triangl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5E3D79E-FF12-4B16-A16B-4939DD55E13C}">
      <dsp:nvSpPr>
        <dsp:cNvPr id="0" name=""/>
        <dsp:cNvSpPr/>
      </dsp:nvSpPr>
      <dsp:spPr>
        <a:xfrm>
          <a:off x="4158892" y="421829"/>
          <a:ext cx="2727245" cy="993215"/>
        </a:xfrm>
        <a:prstGeom prst="round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da-DK" sz="2100" kern="1200" dirty="0" smtClean="0">
              <a:latin typeface="Times New Roman" panose="02020603050405020304" pitchFamily="18" charset="0"/>
              <a:cs typeface="Times New Roman" panose="02020603050405020304" pitchFamily="18" charset="0"/>
            </a:rPr>
            <a:t>Diskussion/vurdering</a:t>
          </a:r>
          <a:endParaRPr lang="da-DK" sz="2100" kern="1200" dirty="0">
            <a:latin typeface="Times New Roman" panose="02020603050405020304" pitchFamily="18" charset="0"/>
            <a:cs typeface="Times New Roman" panose="02020603050405020304" pitchFamily="18" charset="0"/>
          </a:endParaRPr>
        </a:p>
      </dsp:txBody>
      <dsp:txXfrm>
        <a:off x="4207377" y="470314"/>
        <a:ext cx="2630275" cy="896245"/>
      </dsp:txXfrm>
    </dsp:sp>
    <dsp:sp modelId="{5065A501-EE28-4D92-B29F-47454F5F5963}">
      <dsp:nvSpPr>
        <dsp:cNvPr id="0" name=""/>
        <dsp:cNvSpPr/>
      </dsp:nvSpPr>
      <dsp:spPr>
        <a:xfrm>
          <a:off x="4158892" y="1539197"/>
          <a:ext cx="2727245" cy="993215"/>
        </a:xfrm>
        <a:prstGeom prst="round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da-DK" sz="2100" kern="1200" dirty="0" smtClean="0">
              <a:latin typeface="Times New Roman" panose="02020603050405020304" pitchFamily="18" charset="0"/>
              <a:cs typeface="Times New Roman" panose="02020603050405020304" pitchFamily="18" charset="0"/>
            </a:rPr>
            <a:t>Analyse</a:t>
          </a:r>
          <a:endParaRPr lang="da-DK" sz="2100" kern="1200" dirty="0">
            <a:latin typeface="Times New Roman" panose="02020603050405020304" pitchFamily="18" charset="0"/>
            <a:cs typeface="Times New Roman" panose="02020603050405020304" pitchFamily="18" charset="0"/>
          </a:endParaRPr>
        </a:p>
      </dsp:txBody>
      <dsp:txXfrm>
        <a:off x="4207377" y="1587682"/>
        <a:ext cx="2630275" cy="896245"/>
      </dsp:txXfrm>
    </dsp:sp>
    <dsp:sp modelId="{8A7D85C9-774F-42BD-8A50-0B69B7A7C82C}">
      <dsp:nvSpPr>
        <dsp:cNvPr id="0" name=""/>
        <dsp:cNvSpPr/>
      </dsp:nvSpPr>
      <dsp:spPr>
        <a:xfrm>
          <a:off x="4158892" y="2656564"/>
          <a:ext cx="2727245" cy="993215"/>
        </a:xfrm>
        <a:prstGeom prst="round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da-DK" sz="2100" kern="1200" dirty="0" smtClean="0">
              <a:latin typeface="Times New Roman" panose="02020603050405020304" pitchFamily="18" charset="0"/>
              <a:cs typeface="Times New Roman" panose="02020603050405020304" pitchFamily="18" charset="0"/>
            </a:rPr>
            <a:t>Redegørelse</a:t>
          </a:r>
          <a:endParaRPr lang="da-DK" sz="2100" kern="1200" dirty="0">
            <a:latin typeface="Times New Roman" panose="02020603050405020304" pitchFamily="18" charset="0"/>
            <a:cs typeface="Times New Roman" panose="02020603050405020304" pitchFamily="18" charset="0"/>
          </a:endParaRPr>
        </a:p>
      </dsp:txBody>
      <dsp:txXfrm>
        <a:off x="4207377" y="2705049"/>
        <a:ext cx="2630275" cy="896245"/>
      </dsp:txXfrm>
    </dsp:sp>
  </dsp:spTree>
</dsp:drawing>
</file>

<file path=ppt/diagrams/layout1.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slide">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da-DK" smtClean="0"/>
              <a:t>Klik for at redigere i master</a:t>
            </a:r>
            <a:endParaRPr lang="da-DK"/>
          </a:p>
        </p:txBody>
      </p:sp>
      <p:sp>
        <p:nvSpPr>
          <p:cNvPr id="3" name="Und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a-DK" smtClean="0"/>
              <a:t>Klik for at redigere i master</a:t>
            </a:r>
            <a:endParaRPr lang="da-DK"/>
          </a:p>
        </p:txBody>
      </p:sp>
      <p:sp>
        <p:nvSpPr>
          <p:cNvPr id="4" name="Pladsholder til dato 3"/>
          <p:cNvSpPr>
            <a:spLocks noGrp="1"/>
          </p:cNvSpPr>
          <p:nvPr>
            <p:ph type="dt" sz="half" idx="10"/>
          </p:nvPr>
        </p:nvSpPr>
        <p:spPr/>
        <p:txBody>
          <a:bodyPr/>
          <a:lstStyle/>
          <a:p>
            <a:fld id="{25B210F3-90B4-466C-BF90-B7225AFAAD4A}" type="datetimeFigureOut">
              <a:rPr lang="da-DK" smtClean="0"/>
              <a:t>14-03-2018</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slidenummer 5"/>
          <p:cNvSpPr>
            <a:spLocks noGrp="1"/>
          </p:cNvSpPr>
          <p:nvPr>
            <p:ph type="sldNum" sz="quarter" idx="12"/>
          </p:nvPr>
        </p:nvSpPr>
        <p:spPr/>
        <p:txBody>
          <a:bodyPr/>
          <a:lstStyle/>
          <a:p>
            <a:fld id="{65931453-B346-4F22-981A-01A18E908A2C}" type="slidenum">
              <a:rPr lang="da-DK" smtClean="0"/>
              <a:t>‹nr.›</a:t>
            </a:fld>
            <a:endParaRPr lang="da-DK"/>
          </a:p>
        </p:txBody>
      </p:sp>
    </p:spTree>
    <p:extLst>
      <p:ext uri="{BB962C8B-B14F-4D97-AF65-F5344CB8AC3E}">
        <p14:creationId xmlns:p14="http://schemas.microsoft.com/office/powerpoint/2010/main" val="19113135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og lodret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i master</a:t>
            </a:r>
            <a:endParaRPr lang="da-DK"/>
          </a:p>
        </p:txBody>
      </p:sp>
      <p:sp>
        <p:nvSpPr>
          <p:cNvPr id="3" name="Pladsholder til lodret titel 2"/>
          <p:cNvSpPr>
            <a:spLocks noGrp="1"/>
          </p:cNvSpPr>
          <p:nvPr>
            <p:ph type="body" orient="vert" idx="1"/>
          </p:nvPr>
        </p:nvSpPr>
        <p:spPr/>
        <p:txBody>
          <a:bodyPr vert="eaVert"/>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10"/>
          </p:nvPr>
        </p:nvSpPr>
        <p:spPr/>
        <p:txBody>
          <a:bodyPr/>
          <a:lstStyle/>
          <a:p>
            <a:fld id="{25B210F3-90B4-466C-BF90-B7225AFAAD4A}" type="datetimeFigureOut">
              <a:rPr lang="da-DK" smtClean="0"/>
              <a:t>14-03-2018</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slidenummer 5"/>
          <p:cNvSpPr>
            <a:spLocks noGrp="1"/>
          </p:cNvSpPr>
          <p:nvPr>
            <p:ph type="sldNum" sz="quarter" idx="12"/>
          </p:nvPr>
        </p:nvSpPr>
        <p:spPr/>
        <p:txBody>
          <a:bodyPr/>
          <a:lstStyle/>
          <a:p>
            <a:fld id="{65931453-B346-4F22-981A-01A18E908A2C}" type="slidenum">
              <a:rPr lang="da-DK" smtClean="0"/>
              <a:t>‹nr.›</a:t>
            </a:fld>
            <a:endParaRPr lang="da-DK"/>
          </a:p>
        </p:txBody>
      </p:sp>
    </p:spTree>
    <p:extLst>
      <p:ext uri="{BB962C8B-B14F-4D97-AF65-F5344CB8AC3E}">
        <p14:creationId xmlns:p14="http://schemas.microsoft.com/office/powerpoint/2010/main" val="12662221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et titel og tekst">
    <p:spTree>
      <p:nvGrpSpPr>
        <p:cNvPr id="1" name=""/>
        <p:cNvGrpSpPr/>
        <p:nvPr/>
      </p:nvGrpSpPr>
      <p:grpSpPr>
        <a:xfrm>
          <a:off x="0" y="0"/>
          <a:ext cx="0" cy="0"/>
          <a:chOff x="0" y="0"/>
          <a:chExt cx="0" cy="0"/>
        </a:xfrm>
      </p:grpSpPr>
      <p:sp>
        <p:nvSpPr>
          <p:cNvPr id="2" name="Lodret titel 1"/>
          <p:cNvSpPr>
            <a:spLocks noGrp="1"/>
          </p:cNvSpPr>
          <p:nvPr>
            <p:ph type="title" orient="vert"/>
          </p:nvPr>
        </p:nvSpPr>
        <p:spPr>
          <a:xfrm>
            <a:off x="8724900" y="365125"/>
            <a:ext cx="2628900" cy="5811838"/>
          </a:xfrm>
        </p:spPr>
        <p:txBody>
          <a:bodyPr vert="eaVert"/>
          <a:lstStyle/>
          <a:p>
            <a:r>
              <a:rPr lang="da-DK" smtClean="0"/>
              <a:t>Klik for at redigere i master</a:t>
            </a:r>
            <a:endParaRPr lang="da-DK"/>
          </a:p>
        </p:txBody>
      </p:sp>
      <p:sp>
        <p:nvSpPr>
          <p:cNvPr id="3" name="Pladsholder til lodret titel 2"/>
          <p:cNvSpPr>
            <a:spLocks noGrp="1"/>
          </p:cNvSpPr>
          <p:nvPr>
            <p:ph type="body" orient="vert" idx="1"/>
          </p:nvPr>
        </p:nvSpPr>
        <p:spPr>
          <a:xfrm>
            <a:off x="838200" y="365125"/>
            <a:ext cx="7734300" cy="5811838"/>
          </a:xfrm>
        </p:spPr>
        <p:txBody>
          <a:bodyPr vert="eaVert"/>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10"/>
          </p:nvPr>
        </p:nvSpPr>
        <p:spPr/>
        <p:txBody>
          <a:bodyPr/>
          <a:lstStyle/>
          <a:p>
            <a:fld id="{25B210F3-90B4-466C-BF90-B7225AFAAD4A}" type="datetimeFigureOut">
              <a:rPr lang="da-DK" smtClean="0"/>
              <a:t>14-03-2018</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slidenummer 5"/>
          <p:cNvSpPr>
            <a:spLocks noGrp="1"/>
          </p:cNvSpPr>
          <p:nvPr>
            <p:ph type="sldNum" sz="quarter" idx="12"/>
          </p:nvPr>
        </p:nvSpPr>
        <p:spPr/>
        <p:txBody>
          <a:bodyPr/>
          <a:lstStyle/>
          <a:p>
            <a:fld id="{65931453-B346-4F22-981A-01A18E908A2C}" type="slidenum">
              <a:rPr lang="da-DK" smtClean="0"/>
              <a:t>‹nr.›</a:t>
            </a:fld>
            <a:endParaRPr lang="da-DK"/>
          </a:p>
        </p:txBody>
      </p:sp>
    </p:spTree>
    <p:extLst>
      <p:ext uri="{BB962C8B-B14F-4D97-AF65-F5344CB8AC3E}">
        <p14:creationId xmlns:p14="http://schemas.microsoft.com/office/powerpoint/2010/main" val="35457876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og indholdsobjek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i master</a:t>
            </a:r>
            <a:endParaRPr lang="da-DK"/>
          </a:p>
        </p:txBody>
      </p:sp>
      <p:sp>
        <p:nvSpPr>
          <p:cNvPr id="3" name="Pladsholder til indhold 2"/>
          <p:cNvSpPr>
            <a:spLocks noGrp="1"/>
          </p:cNvSpPr>
          <p:nvPr>
            <p:ph idx="1"/>
          </p:nvPr>
        </p:nvSpPr>
        <p:spPr/>
        <p:txBody>
          <a:bodyPr/>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10"/>
          </p:nvPr>
        </p:nvSpPr>
        <p:spPr/>
        <p:txBody>
          <a:bodyPr/>
          <a:lstStyle/>
          <a:p>
            <a:fld id="{25B210F3-90B4-466C-BF90-B7225AFAAD4A}" type="datetimeFigureOut">
              <a:rPr lang="da-DK" smtClean="0"/>
              <a:t>14-03-2018</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slidenummer 5"/>
          <p:cNvSpPr>
            <a:spLocks noGrp="1"/>
          </p:cNvSpPr>
          <p:nvPr>
            <p:ph type="sldNum" sz="quarter" idx="12"/>
          </p:nvPr>
        </p:nvSpPr>
        <p:spPr/>
        <p:txBody>
          <a:bodyPr/>
          <a:lstStyle/>
          <a:p>
            <a:fld id="{65931453-B346-4F22-981A-01A18E908A2C}" type="slidenum">
              <a:rPr lang="da-DK" smtClean="0"/>
              <a:t>‹nr.›</a:t>
            </a:fld>
            <a:endParaRPr lang="da-DK"/>
          </a:p>
        </p:txBody>
      </p:sp>
    </p:spTree>
    <p:extLst>
      <p:ext uri="{BB962C8B-B14F-4D97-AF65-F5344CB8AC3E}">
        <p14:creationId xmlns:p14="http://schemas.microsoft.com/office/powerpoint/2010/main" val="16859518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fsnitsoverskrift">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da-DK" smtClean="0"/>
              <a:t>Klik for at redigere i master</a:t>
            </a:r>
            <a:endParaRPr lang="da-DK"/>
          </a:p>
        </p:txBody>
      </p:sp>
      <p:sp>
        <p:nvSpPr>
          <p:cNvPr id="3" name="Pladsholder til teks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a-DK" smtClean="0"/>
              <a:t>Klik for at redigere i master</a:t>
            </a:r>
          </a:p>
        </p:txBody>
      </p:sp>
      <p:sp>
        <p:nvSpPr>
          <p:cNvPr id="4" name="Pladsholder til dato 3"/>
          <p:cNvSpPr>
            <a:spLocks noGrp="1"/>
          </p:cNvSpPr>
          <p:nvPr>
            <p:ph type="dt" sz="half" idx="10"/>
          </p:nvPr>
        </p:nvSpPr>
        <p:spPr/>
        <p:txBody>
          <a:bodyPr/>
          <a:lstStyle/>
          <a:p>
            <a:fld id="{25B210F3-90B4-466C-BF90-B7225AFAAD4A}" type="datetimeFigureOut">
              <a:rPr lang="da-DK" smtClean="0"/>
              <a:t>14-03-2018</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slidenummer 5"/>
          <p:cNvSpPr>
            <a:spLocks noGrp="1"/>
          </p:cNvSpPr>
          <p:nvPr>
            <p:ph type="sldNum" sz="quarter" idx="12"/>
          </p:nvPr>
        </p:nvSpPr>
        <p:spPr/>
        <p:txBody>
          <a:bodyPr/>
          <a:lstStyle/>
          <a:p>
            <a:fld id="{65931453-B346-4F22-981A-01A18E908A2C}" type="slidenum">
              <a:rPr lang="da-DK" smtClean="0"/>
              <a:t>‹nr.›</a:t>
            </a:fld>
            <a:endParaRPr lang="da-DK"/>
          </a:p>
        </p:txBody>
      </p:sp>
    </p:spTree>
    <p:extLst>
      <p:ext uri="{BB962C8B-B14F-4D97-AF65-F5344CB8AC3E}">
        <p14:creationId xmlns:p14="http://schemas.microsoft.com/office/powerpoint/2010/main" val="1425752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dholdsobjekter">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i master</a:t>
            </a:r>
            <a:endParaRPr lang="da-DK"/>
          </a:p>
        </p:txBody>
      </p:sp>
      <p:sp>
        <p:nvSpPr>
          <p:cNvPr id="3" name="Pladsholder til indhold 2"/>
          <p:cNvSpPr>
            <a:spLocks noGrp="1"/>
          </p:cNvSpPr>
          <p:nvPr>
            <p:ph sz="half" idx="1"/>
          </p:nvPr>
        </p:nvSpPr>
        <p:spPr>
          <a:xfrm>
            <a:off x="838200" y="1825625"/>
            <a:ext cx="5181600" cy="4351338"/>
          </a:xfrm>
        </p:spPr>
        <p:txBody>
          <a:bodyPr/>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indhold 3"/>
          <p:cNvSpPr>
            <a:spLocks noGrp="1"/>
          </p:cNvSpPr>
          <p:nvPr>
            <p:ph sz="half" idx="2"/>
          </p:nvPr>
        </p:nvSpPr>
        <p:spPr>
          <a:xfrm>
            <a:off x="6172200" y="1825625"/>
            <a:ext cx="5181600" cy="4351338"/>
          </a:xfrm>
        </p:spPr>
        <p:txBody>
          <a:bodyPr/>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5" name="Pladsholder til dato 4"/>
          <p:cNvSpPr>
            <a:spLocks noGrp="1"/>
          </p:cNvSpPr>
          <p:nvPr>
            <p:ph type="dt" sz="half" idx="10"/>
          </p:nvPr>
        </p:nvSpPr>
        <p:spPr/>
        <p:txBody>
          <a:bodyPr/>
          <a:lstStyle/>
          <a:p>
            <a:fld id="{25B210F3-90B4-466C-BF90-B7225AFAAD4A}" type="datetimeFigureOut">
              <a:rPr lang="da-DK" smtClean="0"/>
              <a:t>14-03-2018</a:t>
            </a:fld>
            <a:endParaRPr lang="da-DK"/>
          </a:p>
        </p:txBody>
      </p:sp>
      <p:sp>
        <p:nvSpPr>
          <p:cNvPr id="6" name="Pladsholder til sidefod 5"/>
          <p:cNvSpPr>
            <a:spLocks noGrp="1"/>
          </p:cNvSpPr>
          <p:nvPr>
            <p:ph type="ftr" sz="quarter" idx="11"/>
          </p:nvPr>
        </p:nvSpPr>
        <p:spPr/>
        <p:txBody>
          <a:bodyPr/>
          <a:lstStyle/>
          <a:p>
            <a:endParaRPr lang="da-DK"/>
          </a:p>
        </p:txBody>
      </p:sp>
      <p:sp>
        <p:nvSpPr>
          <p:cNvPr id="7" name="Pladsholder til slidenummer 6"/>
          <p:cNvSpPr>
            <a:spLocks noGrp="1"/>
          </p:cNvSpPr>
          <p:nvPr>
            <p:ph type="sldNum" sz="quarter" idx="12"/>
          </p:nvPr>
        </p:nvSpPr>
        <p:spPr/>
        <p:txBody>
          <a:bodyPr/>
          <a:lstStyle/>
          <a:p>
            <a:fld id="{65931453-B346-4F22-981A-01A18E908A2C}" type="slidenum">
              <a:rPr lang="da-DK" smtClean="0"/>
              <a:t>‹nr.›</a:t>
            </a:fld>
            <a:endParaRPr lang="da-DK"/>
          </a:p>
        </p:txBody>
      </p:sp>
    </p:spTree>
    <p:extLst>
      <p:ext uri="{BB962C8B-B14F-4D97-AF65-F5344CB8AC3E}">
        <p14:creationId xmlns:p14="http://schemas.microsoft.com/office/powerpoint/2010/main" val="6458798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da-DK" smtClean="0"/>
              <a:t>Klik for at redigere i master</a:t>
            </a:r>
            <a:endParaRPr lang="da-DK"/>
          </a:p>
        </p:txBody>
      </p:sp>
      <p:sp>
        <p:nvSpPr>
          <p:cNvPr id="3" name="Pladsholder til teks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smtClean="0"/>
              <a:t>Klik for at redigere i master</a:t>
            </a:r>
          </a:p>
        </p:txBody>
      </p:sp>
      <p:sp>
        <p:nvSpPr>
          <p:cNvPr id="4" name="Pladsholder til indhold 3"/>
          <p:cNvSpPr>
            <a:spLocks noGrp="1"/>
          </p:cNvSpPr>
          <p:nvPr>
            <p:ph sz="half" idx="2"/>
          </p:nvPr>
        </p:nvSpPr>
        <p:spPr>
          <a:xfrm>
            <a:off x="839788" y="2505075"/>
            <a:ext cx="5157787" cy="3684588"/>
          </a:xfrm>
        </p:spPr>
        <p:txBody>
          <a:bodyPr/>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5" name="Pladsholder til teks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smtClean="0"/>
              <a:t>Klik for at redigere i master</a:t>
            </a:r>
          </a:p>
        </p:txBody>
      </p:sp>
      <p:sp>
        <p:nvSpPr>
          <p:cNvPr id="6" name="Pladsholder til indhold 5"/>
          <p:cNvSpPr>
            <a:spLocks noGrp="1"/>
          </p:cNvSpPr>
          <p:nvPr>
            <p:ph sz="quarter" idx="4"/>
          </p:nvPr>
        </p:nvSpPr>
        <p:spPr>
          <a:xfrm>
            <a:off x="6172200" y="2505075"/>
            <a:ext cx="5183188" cy="3684588"/>
          </a:xfrm>
        </p:spPr>
        <p:txBody>
          <a:bodyPr/>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7" name="Pladsholder til dato 6"/>
          <p:cNvSpPr>
            <a:spLocks noGrp="1"/>
          </p:cNvSpPr>
          <p:nvPr>
            <p:ph type="dt" sz="half" idx="10"/>
          </p:nvPr>
        </p:nvSpPr>
        <p:spPr/>
        <p:txBody>
          <a:bodyPr/>
          <a:lstStyle/>
          <a:p>
            <a:fld id="{25B210F3-90B4-466C-BF90-B7225AFAAD4A}" type="datetimeFigureOut">
              <a:rPr lang="da-DK" smtClean="0"/>
              <a:t>14-03-2018</a:t>
            </a:fld>
            <a:endParaRPr lang="da-DK"/>
          </a:p>
        </p:txBody>
      </p:sp>
      <p:sp>
        <p:nvSpPr>
          <p:cNvPr id="8" name="Pladsholder til sidefod 7"/>
          <p:cNvSpPr>
            <a:spLocks noGrp="1"/>
          </p:cNvSpPr>
          <p:nvPr>
            <p:ph type="ftr" sz="quarter" idx="11"/>
          </p:nvPr>
        </p:nvSpPr>
        <p:spPr/>
        <p:txBody>
          <a:bodyPr/>
          <a:lstStyle/>
          <a:p>
            <a:endParaRPr lang="da-DK"/>
          </a:p>
        </p:txBody>
      </p:sp>
      <p:sp>
        <p:nvSpPr>
          <p:cNvPr id="9" name="Pladsholder til slidenummer 8"/>
          <p:cNvSpPr>
            <a:spLocks noGrp="1"/>
          </p:cNvSpPr>
          <p:nvPr>
            <p:ph type="sldNum" sz="quarter" idx="12"/>
          </p:nvPr>
        </p:nvSpPr>
        <p:spPr/>
        <p:txBody>
          <a:bodyPr/>
          <a:lstStyle/>
          <a:p>
            <a:fld id="{65931453-B346-4F22-981A-01A18E908A2C}" type="slidenum">
              <a:rPr lang="da-DK" smtClean="0"/>
              <a:t>‹nr.›</a:t>
            </a:fld>
            <a:endParaRPr lang="da-DK"/>
          </a:p>
        </p:txBody>
      </p:sp>
    </p:spTree>
    <p:extLst>
      <p:ext uri="{BB962C8B-B14F-4D97-AF65-F5344CB8AC3E}">
        <p14:creationId xmlns:p14="http://schemas.microsoft.com/office/powerpoint/2010/main" val="6909231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i master</a:t>
            </a:r>
            <a:endParaRPr lang="da-DK"/>
          </a:p>
        </p:txBody>
      </p:sp>
      <p:sp>
        <p:nvSpPr>
          <p:cNvPr id="3" name="Pladsholder til dato 2"/>
          <p:cNvSpPr>
            <a:spLocks noGrp="1"/>
          </p:cNvSpPr>
          <p:nvPr>
            <p:ph type="dt" sz="half" idx="10"/>
          </p:nvPr>
        </p:nvSpPr>
        <p:spPr/>
        <p:txBody>
          <a:bodyPr/>
          <a:lstStyle/>
          <a:p>
            <a:fld id="{25B210F3-90B4-466C-BF90-B7225AFAAD4A}" type="datetimeFigureOut">
              <a:rPr lang="da-DK" smtClean="0"/>
              <a:t>14-03-2018</a:t>
            </a:fld>
            <a:endParaRPr lang="da-DK"/>
          </a:p>
        </p:txBody>
      </p:sp>
      <p:sp>
        <p:nvSpPr>
          <p:cNvPr id="4" name="Pladsholder til sidefod 3"/>
          <p:cNvSpPr>
            <a:spLocks noGrp="1"/>
          </p:cNvSpPr>
          <p:nvPr>
            <p:ph type="ftr" sz="quarter" idx="11"/>
          </p:nvPr>
        </p:nvSpPr>
        <p:spPr/>
        <p:txBody>
          <a:bodyPr/>
          <a:lstStyle/>
          <a:p>
            <a:endParaRPr lang="da-DK"/>
          </a:p>
        </p:txBody>
      </p:sp>
      <p:sp>
        <p:nvSpPr>
          <p:cNvPr id="5" name="Pladsholder til slidenummer 4"/>
          <p:cNvSpPr>
            <a:spLocks noGrp="1"/>
          </p:cNvSpPr>
          <p:nvPr>
            <p:ph type="sldNum" sz="quarter" idx="12"/>
          </p:nvPr>
        </p:nvSpPr>
        <p:spPr/>
        <p:txBody>
          <a:bodyPr/>
          <a:lstStyle/>
          <a:p>
            <a:fld id="{65931453-B346-4F22-981A-01A18E908A2C}" type="slidenum">
              <a:rPr lang="da-DK" smtClean="0"/>
              <a:t>‹nr.›</a:t>
            </a:fld>
            <a:endParaRPr lang="da-DK"/>
          </a:p>
        </p:txBody>
      </p:sp>
    </p:spTree>
    <p:extLst>
      <p:ext uri="{BB962C8B-B14F-4D97-AF65-F5344CB8AC3E}">
        <p14:creationId xmlns:p14="http://schemas.microsoft.com/office/powerpoint/2010/main" val="37957202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dsholder til dato 1"/>
          <p:cNvSpPr>
            <a:spLocks noGrp="1"/>
          </p:cNvSpPr>
          <p:nvPr>
            <p:ph type="dt" sz="half" idx="10"/>
          </p:nvPr>
        </p:nvSpPr>
        <p:spPr/>
        <p:txBody>
          <a:bodyPr/>
          <a:lstStyle/>
          <a:p>
            <a:fld id="{25B210F3-90B4-466C-BF90-B7225AFAAD4A}" type="datetimeFigureOut">
              <a:rPr lang="da-DK" smtClean="0"/>
              <a:t>14-03-2018</a:t>
            </a:fld>
            <a:endParaRPr lang="da-DK"/>
          </a:p>
        </p:txBody>
      </p:sp>
      <p:sp>
        <p:nvSpPr>
          <p:cNvPr id="3" name="Pladsholder til sidefod 2"/>
          <p:cNvSpPr>
            <a:spLocks noGrp="1"/>
          </p:cNvSpPr>
          <p:nvPr>
            <p:ph type="ftr" sz="quarter" idx="11"/>
          </p:nvPr>
        </p:nvSpPr>
        <p:spPr/>
        <p:txBody>
          <a:bodyPr/>
          <a:lstStyle/>
          <a:p>
            <a:endParaRPr lang="da-DK"/>
          </a:p>
        </p:txBody>
      </p:sp>
      <p:sp>
        <p:nvSpPr>
          <p:cNvPr id="4" name="Pladsholder til slidenummer 3"/>
          <p:cNvSpPr>
            <a:spLocks noGrp="1"/>
          </p:cNvSpPr>
          <p:nvPr>
            <p:ph type="sldNum" sz="quarter" idx="12"/>
          </p:nvPr>
        </p:nvSpPr>
        <p:spPr/>
        <p:txBody>
          <a:bodyPr/>
          <a:lstStyle/>
          <a:p>
            <a:fld id="{65931453-B346-4F22-981A-01A18E908A2C}" type="slidenum">
              <a:rPr lang="da-DK" smtClean="0"/>
              <a:t>‹nr.›</a:t>
            </a:fld>
            <a:endParaRPr lang="da-DK"/>
          </a:p>
        </p:txBody>
      </p:sp>
    </p:spTree>
    <p:extLst>
      <p:ext uri="{BB962C8B-B14F-4D97-AF65-F5344CB8AC3E}">
        <p14:creationId xmlns:p14="http://schemas.microsoft.com/office/powerpoint/2010/main" val="30414545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dhold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a-DK" smtClean="0"/>
              <a:t>Klik for at redigere i master</a:t>
            </a:r>
            <a:endParaRPr lang="da-DK"/>
          </a:p>
        </p:txBody>
      </p:sp>
      <p:sp>
        <p:nvSpPr>
          <p:cNvPr id="3" name="Pladsholder til indhold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a-DK" smtClean="0"/>
              <a:t>Klik for at redigere i master</a:t>
            </a:r>
          </a:p>
        </p:txBody>
      </p:sp>
      <p:sp>
        <p:nvSpPr>
          <p:cNvPr id="5" name="Pladsholder til dato 4"/>
          <p:cNvSpPr>
            <a:spLocks noGrp="1"/>
          </p:cNvSpPr>
          <p:nvPr>
            <p:ph type="dt" sz="half" idx="10"/>
          </p:nvPr>
        </p:nvSpPr>
        <p:spPr/>
        <p:txBody>
          <a:bodyPr/>
          <a:lstStyle/>
          <a:p>
            <a:fld id="{25B210F3-90B4-466C-BF90-B7225AFAAD4A}" type="datetimeFigureOut">
              <a:rPr lang="da-DK" smtClean="0"/>
              <a:t>14-03-2018</a:t>
            </a:fld>
            <a:endParaRPr lang="da-DK"/>
          </a:p>
        </p:txBody>
      </p:sp>
      <p:sp>
        <p:nvSpPr>
          <p:cNvPr id="6" name="Pladsholder til sidefod 5"/>
          <p:cNvSpPr>
            <a:spLocks noGrp="1"/>
          </p:cNvSpPr>
          <p:nvPr>
            <p:ph type="ftr" sz="quarter" idx="11"/>
          </p:nvPr>
        </p:nvSpPr>
        <p:spPr/>
        <p:txBody>
          <a:bodyPr/>
          <a:lstStyle/>
          <a:p>
            <a:endParaRPr lang="da-DK"/>
          </a:p>
        </p:txBody>
      </p:sp>
      <p:sp>
        <p:nvSpPr>
          <p:cNvPr id="7" name="Pladsholder til slidenummer 6"/>
          <p:cNvSpPr>
            <a:spLocks noGrp="1"/>
          </p:cNvSpPr>
          <p:nvPr>
            <p:ph type="sldNum" sz="quarter" idx="12"/>
          </p:nvPr>
        </p:nvSpPr>
        <p:spPr/>
        <p:txBody>
          <a:bodyPr/>
          <a:lstStyle/>
          <a:p>
            <a:fld id="{65931453-B346-4F22-981A-01A18E908A2C}" type="slidenum">
              <a:rPr lang="da-DK" smtClean="0"/>
              <a:t>‹nr.›</a:t>
            </a:fld>
            <a:endParaRPr lang="da-DK"/>
          </a:p>
        </p:txBody>
      </p:sp>
    </p:spTree>
    <p:extLst>
      <p:ext uri="{BB962C8B-B14F-4D97-AF65-F5344CB8AC3E}">
        <p14:creationId xmlns:p14="http://schemas.microsoft.com/office/powerpoint/2010/main" val="357724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lede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a-DK" smtClean="0"/>
              <a:t>Klik for at redigere i master</a:t>
            </a:r>
            <a:endParaRPr lang="da-DK"/>
          </a:p>
        </p:txBody>
      </p:sp>
      <p:sp>
        <p:nvSpPr>
          <p:cNvPr id="3" name="Pladsholder til billed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a-DK"/>
          </a:p>
        </p:txBody>
      </p:sp>
      <p:sp>
        <p:nvSpPr>
          <p:cNvPr id="4" name="Pladsholder til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a-DK" smtClean="0"/>
              <a:t>Klik for at redigere i master</a:t>
            </a:r>
          </a:p>
        </p:txBody>
      </p:sp>
      <p:sp>
        <p:nvSpPr>
          <p:cNvPr id="5" name="Pladsholder til dato 4"/>
          <p:cNvSpPr>
            <a:spLocks noGrp="1"/>
          </p:cNvSpPr>
          <p:nvPr>
            <p:ph type="dt" sz="half" idx="10"/>
          </p:nvPr>
        </p:nvSpPr>
        <p:spPr/>
        <p:txBody>
          <a:bodyPr/>
          <a:lstStyle/>
          <a:p>
            <a:fld id="{25B210F3-90B4-466C-BF90-B7225AFAAD4A}" type="datetimeFigureOut">
              <a:rPr lang="da-DK" smtClean="0"/>
              <a:t>14-03-2018</a:t>
            </a:fld>
            <a:endParaRPr lang="da-DK"/>
          </a:p>
        </p:txBody>
      </p:sp>
      <p:sp>
        <p:nvSpPr>
          <p:cNvPr id="6" name="Pladsholder til sidefod 5"/>
          <p:cNvSpPr>
            <a:spLocks noGrp="1"/>
          </p:cNvSpPr>
          <p:nvPr>
            <p:ph type="ftr" sz="quarter" idx="11"/>
          </p:nvPr>
        </p:nvSpPr>
        <p:spPr/>
        <p:txBody>
          <a:bodyPr/>
          <a:lstStyle/>
          <a:p>
            <a:endParaRPr lang="da-DK"/>
          </a:p>
        </p:txBody>
      </p:sp>
      <p:sp>
        <p:nvSpPr>
          <p:cNvPr id="7" name="Pladsholder til slidenummer 6"/>
          <p:cNvSpPr>
            <a:spLocks noGrp="1"/>
          </p:cNvSpPr>
          <p:nvPr>
            <p:ph type="sldNum" sz="quarter" idx="12"/>
          </p:nvPr>
        </p:nvSpPr>
        <p:spPr/>
        <p:txBody>
          <a:bodyPr/>
          <a:lstStyle/>
          <a:p>
            <a:fld id="{65931453-B346-4F22-981A-01A18E908A2C}" type="slidenum">
              <a:rPr lang="da-DK" smtClean="0"/>
              <a:t>‹nr.›</a:t>
            </a:fld>
            <a:endParaRPr lang="da-DK"/>
          </a:p>
        </p:txBody>
      </p:sp>
    </p:spTree>
    <p:extLst>
      <p:ext uri="{BB962C8B-B14F-4D97-AF65-F5344CB8AC3E}">
        <p14:creationId xmlns:p14="http://schemas.microsoft.com/office/powerpoint/2010/main" val="3903472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titel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a-DK" smtClean="0"/>
              <a:t>Klik for at redigere i master</a:t>
            </a:r>
            <a:endParaRPr lang="da-DK"/>
          </a:p>
        </p:txBody>
      </p:sp>
      <p:sp>
        <p:nvSpPr>
          <p:cNvPr id="3" name="Pladsholder til teks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5B210F3-90B4-466C-BF90-B7225AFAAD4A}" type="datetimeFigureOut">
              <a:rPr lang="da-DK" smtClean="0"/>
              <a:t>14-03-2018</a:t>
            </a:fld>
            <a:endParaRPr lang="da-DK"/>
          </a:p>
        </p:txBody>
      </p:sp>
      <p:sp>
        <p:nvSpPr>
          <p:cNvPr id="5" name="Pladsholder til sidefod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a-DK"/>
          </a:p>
        </p:txBody>
      </p:sp>
      <p:sp>
        <p:nvSpPr>
          <p:cNvPr id="6" name="Pladsholder til slide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5931453-B346-4F22-981A-01A18E908A2C}" type="slidenum">
              <a:rPr lang="da-DK" smtClean="0"/>
              <a:t>‹nr.›</a:t>
            </a:fld>
            <a:endParaRPr lang="da-DK"/>
          </a:p>
        </p:txBody>
      </p:sp>
    </p:spTree>
    <p:extLst>
      <p:ext uri="{BB962C8B-B14F-4D97-AF65-F5344CB8AC3E}">
        <p14:creationId xmlns:p14="http://schemas.microsoft.com/office/powerpoint/2010/main" val="21970631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326571"/>
            <a:ext cx="9144000" cy="1453243"/>
          </a:xfrm>
        </p:spPr>
        <p:txBody>
          <a:bodyPr>
            <a:noAutofit/>
          </a:bodyPr>
          <a:lstStyle/>
          <a:p>
            <a:r>
              <a:rPr lang="da-DK" sz="4400" smtClean="0">
                <a:latin typeface="Times New Roman" panose="02020603050405020304" pitchFamily="18" charset="0"/>
                <a:cs typeface="Times New Roman" panose="02020603050405020304" pitchFamily="18" charset="0"/>
              </a:rPr>
              <a:t>De </a:t>
            </a:r>
            <a:r>
              <a:rPr lang="da-DK" sz="4400" dirty="0" smtClean="0">
                <a:latin typeface="Times New Roman" panose="02020603050405020304" pitchFamily="18" charset="0"/>
                <a:cs typeface="Times New Roman" panose="02020603050405020304" pitchFamily="18" charset="0"/>
              </a:rPr>
              <a:t>store opgaver: Studieprojektet i 3. G og 2. årsopgaven</a:t>
            </a:r>
            <a:endParaRPr lang="da-DK" sz="4400" dirty="0">
              <a:latin typeface="Times New Roman" panose="02020603050405020304" pitchFamily="18" charset="0"/>
              <a:cs typeface="Times New Roman" panose="02020603050405020304" pitchFamily="18" charset="0"/>
            </a:endParaRPr>
          </a:p>
        </p:txBody>
      </p:sp>
      <p:sp>
        <p:nvSpPr>
          <p:cNvPr id="3" name="Undertitel 2"/>
          <p:cNvSpPr>
            <a:spLocks noGrp="1"/>
          </p:cNvSpPr>
          <p:nvPr>
            <p:ph type="subTitle" idx="1"/>
          </p:nvPr>
        </p:nvSpPr>
        <p:spPr>
          <a:xfrm>
            <a:off x="1524000" y="3575957"/>
            <a:ext cx="9144000" cy="3020785"/>
          </a:xfrm>
        </p:spPr>
        <p:txBody>
          <a:bodyPr/>
          <a:lstStyle/>
          <a:p>
            <a:r>
              <a:rPr lang="da-DK" dirty="0" smtClean="0">
                <a:latin typeface="Times New Roman" panose="02020603050405020304" pitchFamily="18" charset="0"/>
                <a:cs typeface="Times New Roman" panose="02020603050405020304" pitchFamily="18" charset="0"/>
              </a:rPr>
              <a:t>Aasiaat, marts 2018</a:t>
            </a:r>
            <a:endParaRPr lang="da-DK"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0206855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latin typeface="Times New Roman" panose="02020603050405020304" pitchFamily="18" charset="0"/>
                <a:cs typeface="Times New Roman" panose="02020603050405020304" pitchFamily="18" charset="0"/>
              </a:rPr>
              <a:t>Den tredelte opgaveformulering i historie</a:t>
            </a:r>
            <a:endParaRPr lang="da-DK" dirty="0">
              <a:latin typeface="Times New Roman" panose="02020603050405020304" pitchFamily="18" charset="0"/>
              <a:cs typeface="Times New Roman" panose="02020603050405020304" pitchFamily="18" charset="0"/>
            </a:endParaRPr>
          </a:p>
        </p:txBody>
      </p:sp>
      <p:sp>
        <p:nvSpPr>
          <p:cNvPr id="3" name="Pladsholder til indhold 2"/>
          <p:cNvSpPr>
            <a:spLocks noGrp="1"/>
          </p:cNvSpPr>
          <p:nvPr>
            <p:ph idx="1"/>
          </p:nvPr>
        </p:nvSpPr>
        <p:spPr/>
        <p:txBody>
          <a:bodyPr>
            <a:normAutofit/>
          </a:bodyPr>
          <a:lstStyle/>
          <a:p>
            <a:pPr>
              <a:spcAft>
                <a:spcPts val="0"/>
              </a:spcAft>
            </a:pPr>
            <a:r>
              <a:rPr lang="da-DK" dirty="0">
                <a:latin typeface="Times New Roman" panose="02020603050405020304" pitchFamily="18" charset="0"/>
                <a:ea typeface="Times New Roman" panose="02020603050405020304" pitchFamily="18" charset="0"/>
              </a:rPr>
              <a:t>Der ønskes en redegørelse for Faraos politiske, sociale og religiøse funktion i det ægyptiske samfund</a:t>
            </a:r>
            <a:r>
              <a:rPr lang="da-DK" dirty="0" smtClean="0">
                <a:latin typeface="Times New Roman" panose="02020603050405020304" pitchFamily="18" charset="0"/>
                <a:ea typeface="Times New Roman" panose="02020603050405020304" pitchFamily="18" charset="0"/>
              </a:rPr>
              <a:t>.</a:t>
            </a:r>
            <a:endParaRPr lang="da-DK" dirty="0">
              <a:latin typeface="Times New Roman" panose="02020603050405020304" pitchFamily="18" charset="0"/>
              <a:ea typeface="Times New Roman" panose="02020603050405020304" pitchFamily="18" charset="0"/>
            </a:endParaRPr>
          </a:p>
          <a:p>
            <a:pPr>
              <a:spcAft>
                <a:spcPts val="0"/>
              </a:spcAft>
            </a:pPr>
            <a:r>
              <a:rPr lang="da-DK" dirty="0">
                <a:latin typeface="Times New Roman" panose="02020603050405020304" pitchFamily="18" charset="0"/>
                <a:ea typeface="Times New Roman" panose="02020603050405020304" pitchFamily="18" charset="0"/>
              </a:rPr>
              <a:t>Der ønskes en diskussion af de ægyptiske begravelsestraditioner for den afdøde Farao samt de religiøse ideer knyttet til denne gravskik. Udvalgte ægyptiske primærkilder fra Det gamle Rige og frem skal inddrages i denne diskussion</a:t>
            </a:r>
            <a:r>
              <a:rPr lang="da-DK" dirty="0" smtClean="0">
                <a:latin typeface="Times New Roman" panose="02020603050405020304" pitchFamily="18" charset="0"/>
                <a:ea typeface="Times New Roman" panose="02020603050405020304" pitchFamily="18" charset="0"/>
              </a:rPr>
              <a:t>.</a:t>
            </a:r>
            <a:r>
              <a:rPr lang="da-DK" dirty="0">
                <a:latin typeface="Times New Roman" panose="02020603050405020304" pitchFamily="18" charset="0"/>
                <a:ea typeface="Times New Roman" panose="02020603050405020304" pitchFamily="18" charset="0"/>
              </a:rPr>
              <a:t> </a:t>
            </a:r>
          </a:p>
          <a:p>
            <a:pPr>
              <a:spcAft>
                <a:spcPts val="0"/>
              </a:spcAft>
            </a:pPr>
            <a:r>
              <a:rPr lang="da-DK" dirty="0">
                <a:latin typeface="Times New Roman" panose="02020603050405020304" pitchFamily="18" charset="0"/>
                <a:ea typeface="Times New Roman" panose="02020603050405020304" pitchFamily="18" charset="0"/>
              </a:rPr>
              <a:t>Der ønskes en vurdering af pyramidernes politiske og religiøse funktion, herunder en diskussion af pyramidernes skiftende religiøse symbolik i forbindelse med den afdøde Faraos sjæl.</a:t>
            </a:r>
          </a:p>
          <a:p>
            <a:pPr marL="0" indent="0">
              <a:spcAft>
                <a:spcPts val="0"/>
              </a:spcAft>
              <a:buNone/>
            </a:pPr>
            <a:endParaRPr lang="da-DK" dirty="0">
              <a:latin typeface="Times New Roman" panose="02020603050405020304" pitchFamily="18" charset="0"/>
              <a:ea typeface="Times New Roman" panose="02020603050405020304" pitchFamily="18" charset="0"/>
            </a:endParaRPr>
          </a:p>
          <a:p>
            <a:endParaRPr lang="da-DK" dirty="0"/>
          </a:p>
        </p:txBody>
      </p:sp>
    </p:spTree>
    <p:extLst>
      <p:ext uri="{BB962C8B-B14F-4D97-AF65-F5344CB8AC3E}">
        <p14:creationId xmlns:p14="http://schemas.microsoft.com/office/powerpoint/2010/main" val="128946718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latin typeface="Times New Roman" panose="02020603050405020304" pitchFamily="18" charset="0"/>
                <a:cs typeface="Times New Roman" panose="02020603050405020304" pitchFamily="18" charset="0"/>
              </a:rPr>
              <a:t>Den tredelte opgaveformulering i historie</a:t>
            </a:r>
            <a:endParaRPr lang="da-DK" dirty="0">
              <a:latin typeface="Times New Roman" panose="02020603050405020304" pitchFamily="18" charset="0"/>
              <a:cs typeface="Times New Roman" panose="02020603050405020304" pitchFamily="18" charset="0"/>
            </a:endParaRPr>
          </a:p>
        </p:txBody>
      </p:sp>
      <p:sp>
        <p:nvSpPr>
          <p:cNvPr id="3" name="Pladsholder til indhold 2"/>
          <p:cNvSpPr>
            <a:spLocks noGrp="1"/>
          </p:cNvSpPr>
          <p:nvPr>
            <p:ph idx="1"/>
          </p:nvPr>
        </p:nvSpPr>
        <p:spPr/>
        <p:txBody>
          <a:bodyPr>
            <a:normAutofit/>
          </a:bodyPr>
          <a:lstStyle/>
          <a:p>
            <a:pPr>
              <a:spcAft>
                <a:spcPts val="0"/>
              </a:spcAft>
            </a:pPr>
            <a:r>
              <a:rPr lang="da-DK" dirty="0">
                <a:latin typeface="Times New Roman" panose="02020603050405020304" pitchFamily="18" charset="0"/>
                <a:ea typeface="Times New Roman" panose="02020603050405020304" pitchFamily="18" charset="0"/>
              </a:rPr>
              <a:t>Der ønskes en grundig definition på begrebet ”en slave” i det gamle Rom samt en kort datering og periodisering af det romerske slaveri</a:t>
            </a:r>
          </a:p>
          <a:p>
            <a:pPr>
              <a:spcAft>
                <a:spcPts val="0"/>
              </a:spcAft>
            </a:pPr>
            <a:r>
              <a:rPr lang="da-DK" dirty="0">
                <a:latin typeface="Times New Roman" panose="02020603050405020304" pitchFamily="18" charset="0"/>
                <a:ea typeface="Times New Roman" panose="02020603050405020304" pitchFamily="18" charset="0"/>
              </a:rPr>
              <a:t>Med udgangspunkt i en kategorisering af de forskellige typer af slaver i det gamle Rom, ønskes en diskussion af de forskellige slavetypers arbejde og levevilkår. Romerske kilder om slaveriet skal inddrages og analyseres.</a:t>
            </a:r>
          </a:p>
          <a:p>
            <a:pPr>
              <a:spcAft>
                <a:spcPts val="0"/>
              </a:spcAft>
            </a:pPr>
            <a:r>
              <a:rPr lang="da-DK" dirty="0">
                <a:latin typeface="Times New Roman" panose="02020603050405020304" pitchFamily="18" charset="0"/>
                <a:ea typeface="Times New Roman" panose="02020603050405020304" pitchFamily="18" charset="0"/>
              </a:rPr>
              <a:t>Der ønskes en kort vurdering af årsagerne til det romerske slaveris nedgang og ophør</a:t>
            </a:r>
            <a:r>
              <a:rPr lang="da-DK" dirty="0" smtClean="0">
                <a:latin typeface="Times New Roman" panose="02020603050405020304" pitchFamily="18" charset="0"/>
                <a:ea typeface="Times New Roman" panose="02020603050405020304" pitchFamily="18" charset="0"/>
              </a:rPr>
              <a:t>.</a:t>
            </a:r>
            <a:endParaRPr lang="da-DK" dirty="0">
              <a:latin typeface="Times New Roman" panose="02020603050405020304" pitchFamily="18" charset="0"/>
              <a:ea typeface="Times New Roman" panose="02020603050405020304" pitchFamily="18" charset="0"/>
            </a:endParaRPr>
          </a:p>
          <a:p>
            <a:pPr marL="0" indent="0">
              <a:spcAft>
                <a:spcPts val="0"/>
              </a:spcAft>
              <a:buNone/>
            </a:pPr>
            <a:r>
              <a:rPr lang="da-DK" dirty="0">
                <a:latin typeface="Times New Roman" panose="02020603050405020304" pitchFamily="18" charset="0"/>
                <a:ea typeface="Times New Roman" panose="02020603050405020304" pitchFamily="18" charset="0"/>
              </a:rPr>
              <a:t> </a:t>
            </a:r>
          </a:p>
          <a:p>
            <a:pPr>
              <a:spcAft>
                <a:spcPts val="0"/>
              </a:spcAft>
            </a:pPr>
            <a:endParaRPr lang="da-DK" dirty="0">
              <a:latin typeface="Times New Roman" panose="02020603050405020304" pitchFamily="18" charset="0"/>
              <a:ea typeface="Times New Roman" panose="02020603050405020304" pitchFamily="18" charset="0"/>
            </a:endParaRPr>
          </a:p>
          <a:p>
            <a:endParaRPr lang="da-DK" dirty="0"/>
          </a:p>
        </p:txBody>
      </p:sp>
    </p:spTree>
    <p:extLst>
      <p:ext uri="{BB962C8B-B14F-4D97-AF65-F5344CB8AC3E}">
        <p14:creationId xmlns:p14="http://schemas.microsoft.com/office/powerpoint/2010/main" val="71783946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latin typeface="Times New Roman" panose="02020603050405020304" pitchFamily="18" charset="0"/>
                <a:cs typeface="Times New Roman" panose="02020603050405020304" pitchFamily="18" charset="0"/>
              </a:rPr>
              <a:t>Den tredelte opgaveformulering i religion</a:t>
            </a:r>
            <a:endParaRPr lang="da-DK" dirty="0">
              <a:latin typeface="Times New Roman" panose="02020603050405020304" pitchFamily="18" charset="0"/>
              <a:cs typeface="Times New Roman" panose="02020603050405020304" pitchFamily="18" charset="0"/>
            </a:endParaRPr>
          </a:p>
        </p:txBody>
      </p:sp>
      <p:sp>
        <p:nvSpPr>
          <p:cNvPr id="3" name="Pladsholder til indhold 2"/>
          <p:cNvSpPr>
            <a:spLocks noGrp="1"/>
          </p:cNvSpPr>
          <p:nvPr>
            <p:ph idx="1"/>
          </p:nvPr>
        </p:nvSpPr>
        <p:spPr/>
        <p:txBody>
          <a:bodyPr>
            <a:normAutofit/>
          </a:bodyPr>
          <a:lstStyle/>
          <a:p>
            <a:pPr>
              <a:spcAft>
                <a:spcPts val="0"/>
              </a:spcAft>
            </a:pPr>
            <a:r>
              <a:rPr lang="da-DK" dirty="0">
                <a:latin typeface="Times New Roman" panose="02020603050405020304" pitchFamily="18" charset="0"/>
                <a:ea typeface="Times New Roman" panose="02020603050405020304" pitchFamily="18" charset="0"/>
              </a:rPr>
              <a:t>Der ønskes en kort redegørelsen for nogle af grundtrækkene i den katolske kristendom i senmiddelalderen</a:t>
            </a:r>
            <a:r>
              <a:rPr lang="da-DK" dirty="0" smtClean="0">
                <a:latin typeface="Times New Roman" panose="02020603050405020304" pitchFamily="18" charset="0"/>
                <a:ea typeface="Times New Roman" panose="02020603050405020304" pitchFamily="18" charset="0"/>
              </a:rPr>
              <a:t>.</a:t>
            </a:r>
            <a:endParaRPr lang="da-DK" dirty="0">
              <a:latin typeface="Times New Roman" panose="02020603050405020304" pitchFamily="18" charset="0"/>
              <a:ea typeface="Times New Roman" panose="02020603050405020304" pitchFamily="18" charset="0"/>
            </a:endParaRPr>
          </a:p>
          <a:p>
            <a:pPr>
              <a:spcAft>
                <a:spcPts val="0"/>
              </a:spcAft>
            </a:pPr>
            <a:r>
              <a:rPr lang="da-DK" dirty="0">
                <a:latin typeface="Times New Roman" panose="02020603050405020304" pitchFamily="18" charset="0"/>
                <a:ea typeface="Times New Roman" panose="02020603050405020304" pitchFamily="18" charset="0"/>
              </a:rPr>
              <a:t>Der ønskes en diskussion af Martin Luther og protestantismens kritik af pavedømmet og katolicismen i 1520´erne og 1530´erne. Skrifter skrevet af Martin Luther skal inddrages og behandles</a:t>
            </a:r>
            <a:r>
              <a:rPr lang="da-DK" dirty="0" smtClean="0">
                <a:latin typeface="Times New Roman" panose="02020603050405020304" pitchFamily="18" charset="0"/>
                <a:ea typeface="Times New Roman" panose="02020603050405020304" pitchFamily="18" charset="0"/>
              </a:rPr>
              <a:t>.</a:t>
            </a:r>
            <a:endParaRPr lang="da-DK" dirty="0">
              <a:latin typeface="Times New Roman" panose="02020603050405020304" pitchFamily="18" charset="0"/>
              <a:ea typeface="Times New Roman" panose="02020603050405020304" pitchFamily="18" charset="0"/>
            </a:endParaRPr>
          </a:p>
          <a:p>
            <a:pPr>
              <a:spcAft>
                <a:spcPts val="0"/>
              </a:spcAft>
            </a:pPr>
            <a:r>
              <a:rPr lang="da-DK" dirty="0">
                <a:latin typeface="Times New Roman" panose="02020603050405020304" pitchFamily="18" charset="0"/>
                <a:ea typeface="Times New Roman" panose="02020603050405020304" pitchFamily="18" charset="0"/>
              </a:rPr>
              <a:t>Der ønskes en vurdering af konsekvenserne af reformationen i Nordeuropa. </a:t>
            </a:r>
            <a:r>
              <a:rPr lang="da-DK" b="1" dirty="0">
                <a:latin typeface="Times New Roman" panose="02020603050405020304" pitchFamily="18" charset="0"/>
                <a:ea typeface="Times New Roman" panose="02020603050405020304" pitchFamily="18" charset="0"/>
              </a:rPr>
              <a:t>	</a:t>
            </a:r>
            <a:endParaRPr lang="da-DK" dirty="0">
              <a:latin typeface="Times New Roman" panose="02020603050405020304" pitchFamily="18" charset="0"/>
              <a:ea typeface="Times New Roman" panose="02020603050405020304" pitchFamily="18" charset="0"/>
            </a:endParaRPr>
          </a:p>
          <a:p>
            <a:endParaRPr lang="da-DK" dirty="0"/>
          </a:p>
        </p:txBody>
      </p:sp>
    </p:spTree>
    <p:extLst>
      <p:ext uri="{BB962C8B-B14F-4D97-AF65-F5344CB8AC3E}">
        <p14:creationId xmlns:p14="http://schemas.microsoft.com/office/powerpoint/2010/main" val="29090145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latin typeface="Times New Roman" panose="02020603050405020304" pitchFamily="18" charset="0"/>
                <a:cs typeface="Times New Roman" panose="02020603050405020304" pitchFamily="18" charset="0"/>
              </a:rPr>
              <a:t>Den tredelte opgaveformulering i religion</a:t>
            </a:r>
            <a:endParaRPr lang="da-DK" dirty="0">
              <a:latin typeface="Times New Roman" panose="02020603050405020304" pitchFamily="18" charset="0"/>
              <a:cs typeface="Times New Roman" panose="02020603050405020304" pitchFamily="18" charset="0"/>
            </a:endParaRPr>
          </a:p>
        </p:txBody>
      </p:sp>
      <p:sp>
        <p:nvSpPr>
          <p:cNvPr id="3" name="Pladsholder til indhold 2"/>
          <p:cNvSpPr>
            <a:spLocks noGrp="1"/>
          </p:cNvSpPr>
          <p:nvPr>
            <p:ph idx="1"/>
          </p:nvPr>
        </p:nvSpPr>
        <p:spPr/>
        <p:txBody>
          <a:bodyPr>
            <a:normAutofit lnSpcReduction="10000"/>
          </a:bodyPr>
          <a:lstStyle/>
          <a:p>
            <a:pPr>
              <a:spcAft>
                <a:spcPts val="0"/>
              </a:spcAft>
            </a:pPr>
            <a:r>
              <a:rPr lang="da-DK" dirty="0">
                <a:latin typeface="Times New Roman" panose="02020603050405020304" pitchFamily="18" charset="0"/>
                <a:ea typeface="Times New Roman" panose="02020603050405020304" pitchFamily="18" charset="0"/>
              </a:rPr>
              <a:t>Der ønskes en kort redegørelse for nogle af de centrale træk i den græske religion i klassisk tid, 480-323.</a:t>
            </a:r>
          </a:p>
          <a:p>
            <a:pPr>
              <a:spcAft>
                <a:spcPts val="0"/>
              </a:spcAft>
            </a:pPr>
            <a:r>
              <a:rPr lang="da-DK" dirty="0">
                <a:latin typeface="Times New Roman" panose="02020603050405020304" pitchFamily="18" charset="0"/>
                <a:ea typeface="Times New Roman" panose="02020603050405020304" pitchFamily="18" charset="0"/>
              </a:rPr>
              <a:t>Der ønskes en diskussion af den græske gud Dionysos, med særligt henblik på hans religiøse funktioner i græsk religion. Myter tilknyttet denne gud, samt hans religiøse fester skal inddrages i diskussionen, ligesom en sammenligning af Dionysos og Apollon skal indgå.</a:t>
            </a:r>
          </a:p>
          <a:p>
            <a:pPr>
              <a:spcAft>
                <a:spcPts val="0"/>
              </a:spcAft>
            </a:pPr>
            <a:r>
              <a:rPr lang="da-DK" dirty="0">
                <a:latin typeface="Times New Roman" panose="02020603050405020304" pitchFamily="18" charset="0"/>
                <a:ea typeface="Times New Roman" panose="02020603050405020304" pitchFamily="18" charset="0"/>
              </a:rPr>
              <a:t>Der ønskes en kort vurdering af den græske religions betydning for det græske samfund, herunder for hvilket behov i mennesket og samfundet Dionysos tilfredsstiller.</a:t>
            </a:r>
          </a:p>
          <a:p>
            <a:pPr marL="0" indent="0">
              <a:spcAft>
                <a:spcPts val="600"/>
              </a:spcAft>
              <a:buNone/>
            </a:pPr>
            <a:r>
              <a:rPr lang="da-DK" dirty="0">
                <a:latin typeface="Times New Roman" panose="02020603050405020304" pitchFamily="18" charset="0"/>
                <a:ea typeface="Times New Roman" panose="02020603050405020304" pitchFamily="18" charset="0"/>
              </a:rPr>
              <a:t> </a:t>
            </a:r>
          </a:p>
          <a:p>
            <a:endParaRPr lang="da-DK" dirty="0"/>
          </a:p>
        </p:txBody>
      </p:sp>
    </p:spTree>
    <p:extLst>
      <p:ext uri="{BB962C8B-B14F-4D97-AF65-F5344CB8AC3E}">
        <p14:creationId xmlns:p14="http://schemas.microsoft.com/office/powerpoint/2010/main" val="66160394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latin typeface="Times New Roman" panose="02020603050405020304" pitchFamily="18" charset="0"/>
                <a:cs typeface="Times New Roman" panose="02020603050405020304" pitchFamily="18" charset="0"/>
              </a:rPr>
              <a:t>Den tredelte opgaveformulering i religion</a:t>
            </a:r>
            <a:endParaRPr lang="da-DK" dirty="0">
              <a:latin typeface="Times New Roman" panose="02020603050405020304" pitchFamily="18" charset="0"/>
              <a:cs typeface="Times New Roman" panose="02020603050405020304" pitchFamily="18" charset="0"/>
            </a:endParaRPr>
          </a:p>
        </p:txBody>
      </p:sp>
      <p:sp>
        <p:nvSpPr>
          <p:cNvPr id="3" name="Pladsholder til indhold 2"/>
          <p:cNvSpPr>
            <a:spLocks noGrp="1"/>
          </p:cNvSpPr>
          <p:nvPr>
            <p:ph idx="1"/>
          </p:nvPr>
        </p:nvSpPr>
        <p:spPr/>
        <p:txBody>
          <a:bodyPr>
            <a:normAutofit/>
          </a:bodyPr>
          <a:lstStyle/>
          <a:p>
            <a:pPr>
              <a:spcAft>
                <a:spcPts val="0"/>
              </a:spcAft>
            </a:pPr>
            <a:r>
              <a:rPr lang="da-DK" dirty="0">
                <a:latin typeface="Times New Roman" panose="02020603050405020304" pitchFamily="18" charset="0"/>
                <a:ea typeface="Times New Roman" panose="02020603050405020304" pitchFamily="18" charset="0"/>
              </a:rPr>
              <a:t>Der ønskes en redegørelse for de centrale aspekter af den inuitiske religion, der vækker modstand hos de kristne missionærer i Grønland, herunder kønsmoralen, sjælelæren, guderne og </a:t>
            </a:r>
            <a:r>
              <a:rPr lang="da-DK" dirty="0" err="1">
                <a:latin typeface="Times New Roman" panose="02020603050405020304" pitchFamily="18" charset="0"/>
                <a:ea typeface="Times New Roman" panose="02020603050405020304" pitchFamily="18" charset="0"/>
              </a:rPr>
              <a:t>angakkoq</a:t>
            </a:r>
            <a:r>
              <a:rPr lang="da-DK" dirty="0" smtClean="0">
                <a:latin typeface="Times New Roman" panose="02020603050405020304" pitchFamily="18" charset="0"/>
                <a:ea typeface="Times New Roman" panose="02020603050405020304" pitchFamily="18" charset="0"/>
              </a:rPr>
              <a:t>.</a:t>
            </a:r>
            <a:endParaRPr lang="da-DK" dirty="0">
              <a:latin typeface="Times New Roman" panose="02020603050405020304" pitchFamily="18" charset="0"/>
              <a:ea typeface="Times New Roman" panose="02020603050405020304" pitchFamily="18" charset="0"/>
            </a:endParaRPr>
          </a:p>
          <a:p>
            <a:pPr>
              <a:spcAft>
                <a:spcPts val="0"/>
              </a:spcAft>
            </a:pPr>
            <a:r>
              <a:rPr lang="da-DK" dirty="0">
                <a:latin typeface="Times New Roman" panose="02020603050405020304" pitchFamily="18" charset="0"/>
                <a:ea typeface="Times New Roman" panose="02020603050405020304" pitchFamily="18" charset="0"/>
              </a:rPr>
              <a:t>Der ønskes en diskussion af kritikpunkterne, som de kristne missionærer fremfører imod den inuitiske religion. Skrifter skrevet af præster i Grønland skal inddrages og behandles grundigt</a:t>
            </a:r>
            <a:r>
              <a:rPr lang="da-DK" dirty="0" smtClean="0">
                <a:latin typeface="Times New Roman" panose="02020603050405020304" pitchFamily="18" charset="0"/>
                <a:ea typeface="Times New Roman" panose="02020603050405020304" pitchFamily="18" charset="0"/>
              </a:rPr>
              <a:t>.</a:t>
            </a:r>
            <a:r>
              <a:rPr lang="da-DK" dirty="0">
                <a:latin typeface="Times New Roman" panose="02020603050405020304" pitchFamily="18" charset="0"/>
                <a:ea typeface="Times New Roman" panose="02020603050405020304" pitchFamily="18" charset="0"/>
              </a:rPr>
              <a:t> </a:t>
            </a:r>
          </a:p>
          <a:p>
            <a:pPr>
              <a:spcAft>
                <a:spcPts val="0"/>
              </a:spcAft>
            </a:pPr>
            <a:r>
              <a:rPr lang="da-DK" dirty="0">
                <a:latin typeface="Times New Roman" panose="02020603050405020304" pitchFamily="18" charset="0"/>
                <a:ea typeface="Times New Roman" panose="02020603050405020304" pitchFamily="18" charset="0"/>
              </a:rPr>
              <a:t>Der ønskes en vurdering af den kristne koloniserings indflydelse på den eskimoiske religion og det eskimoiske samfundsliv. </a:t>
            </a:r>
          </a:p>
          <a:p>
            <a:pPr marL="0" indent="0">
              <a:spcAft>
                <a:spcPts val="0"/>
              </a:spcAft>
              <a:buNone/>
            </a:pPr>
            <a:r>
              <a:rPr lang="da-DK" dirty="0">
                <a:latin typeface="Times New Roman" panose="02020603050405020304" pitchFamily="18" charset="0"/>
                <a:ea typeface="Times New Roman" panose="02020603050405020304" pitchFamily="18" charset="0"/>
              </a:rPr>
              <a:t>  </a:t>
            </a:r>
          </a:p>
          <a:p>
            <a:endParaRPr lang="da-DK" dirty="0"/>
          </a:p>
        </p:txBody>
      </p:sp>
    </p:spTree>
    <p:extLst>
      <p:ext uri="{BB962C8B-B14F-4D97-AF65-F5344CB8AC3E}">
        <p14:creationId xmlns:p14="http://schemas.microsoft.com/office/powerpoint/2010/main" val="102198708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latin typeface="Times New Roman" panose="02020603050405020304" pitchFamily="18" charset="0"/>
                <a:cs typeface="Times New Roman" panose="02020603050405020304" pitchFamily="18" charset="0"/>
              </a:rPr>
              <a:t>Fordele ved den tredelte opgave formulering</a:t>
            </a:r>
            <a:endParaRPr lang="da-DK" dirty="0">
              <a:latin typeface="Times New Roman" panose="02020603050405020304" pitchFamily="18" charset="0"/>
              <a:cs typeface="Times New Roman" panose="02020603050405020304" pitchFamily="18" charset="0"/>
            </a:endParaRPr>
          </a:p>
        </p:txBody>
      </p:sp>
      <p:sp>
        <p:nvSpPr>
          <p:cNvPr id="3" name="Pladsholder til indhold 2"/>
          <p:cNvSpPr>
            <a:spLocks noGrp="1"/>
          </p:cNvSpPr>
          <p:nvPr>
            <p:ph idx="1"/>
          </p:nvPr>
        </p:nvSpPr>
        <p:spPr/>
        <p:txBody>
          <a:bodyPr>
            <a:normAutofit fontScale="92500" lnSpcReduction="10000"/>
          </a:bodyPr>
          <a:lstStyle/>
          <a:p>
            <a:r>
              <a:rPr lang="da-DK" dirty="0" smtClean="0">
                <a:latin typeface="Times New Roman" panose="02020603050405020304" pitchFamily="18" charset="0"/>
                <a:cs typeface="Times New Roman" panose="02020603050405020304" pitchFamily="18" charset="0"/>
              </a:rPr>
              <a:t>Den kan bruges på alle emner, hvilket </a:t>
            </a:r>
            <a:r>
              <a:rPr lang="da-DK" dirty="0">
                <a:latin typeface="Times New Roman" panose="02020603050405020304" pitchFamily="18" charset="0"/>
                <a:cs typeface="Times New Roman" panose="02020603050405020304" pitchFamily="18" charset="0"/>
              </a:rPr>
              <a:t>giver eleverne mulighed for frit at vælge </a:t>
            </a:r>
            <a:r>
              <a:rPr lang="da-DK" dirty="0" smtClean="0">
                <a:latin typeface="Times New Roman" panose="02020603050405020304" pitchFamily="18" charset="0"/>
                <a:cs typeface="Times New Roman" panose="02020603050405020304" pitchFamily="18" charset="0"/>
              </a:rPr>
              <a:t>emne. Det er ifølge lærerplanen eleven, der selv vælger emnet (og faget/fagene)</a:t>
            </a:r>
          </a:p>
          <a:p>
            <a:r>
              <a:rPr lang="da-DK" dirty="0" smtClean="0">
                <a:latin typeface="Times New Roman" panose="02020603050405020304" pitchFamily="18" charset="0"/>
                <a:cs typeface="Times New Roman" panose="02020603050405020304" pitchFamily="18" charset="0"/>
              </a:rPr>
              <a:t>Den giver eleven mulighed for let at overskue emnet, fordi de enkelte dele af opgaven er adskilt, således at dispositionen for opgaven er tydelig - ideelt </a:t>
            </a:r>
            <a:r>
              <a:rPr lang="da-DK" dirty="0">
                <a:latin typeface="Times New Roman" panose="02020603050405020304" pitchFamily="18" charset="0"/>
                <a:cs typeface="Times New Roman" panose="02020603050405020304" pitchFamily="18" charset="0"/>
              </a:rPr>
              <a:t>set </a:t>
            </a:r>
            <a:r>
              <a:rPr lang="da-DK" dirty="0" smtClean="0">
                <a:latin typeface="Times New Roman" panose="02020603050405020304" pitchFamily="18" charset="0"/>
                <a:cs typeface="Times New Roman" panose="02020603050405020304" pitchFamily="18" charset="0"/>
              </a:rPr>
              <a:t>er der kun </a:t>
            </a:r>
            <a:r>
              <a:rPr lang="da-DK" dirty="0">
                <a:latin typeface="Times New Roman" panose="02020603050405020304" pitchFamily="18" charset="0"/>
                <a:cs typeface="Times New Roman" panose="02020603050405020304" pitchFamily="18" charset="0"/>
              </a:rPr>
              <a:t>et spørgsmål på hvert niveau; det er en klassisk fejl at ”ville for meget” i en </a:t>
            </a:r>
            <a:r>
              <a:rPr lang="da-DK" dirty="0" smtClean="0">
                <a:latin typeface="Times New Roman" panose="02020603050405020304" pitchFamily="18" charset="0"/>
                <a:cs typeface="Times New Roman" panose="02020603050405020304" pitchFamily="18" charset="0"/>
              </a:rPr>
              <a:t>opgaveformulering til en opgave på kun 12-15 sider</a:t>
            </a:r>
          </a:p>
          <a:p>
            <a:r>
              <a:rPr lang="da-DK" dirty="0" smtClean="0">
                <a:latin typeface="Times New Roman" panose="02020603050405020304" pitchFamily="18" charset="0"/>
                <a:cs typeface="Times New Roman" panose="02020603050405020304" pitchFamily="18" charset="0"/>
              </a:rPr>
              <a:t>Opgaveformuleringen kan let tilpasses </a:t>
            </a:r>
            <a:r>
              <a:rPr lang="da-DK" dirty="0">
                <a:latin typeface="Times New Roman" panose="02020603050405020304" pitchFamily="18" charset="0"/>
                <a:cs typeface="Times New Roman" panose="02020603050405020304" pitchFamily="18" charset="0"/>
              </a:rPr>
              <a:t>det niveau </a:t>
            </a:r>
            <a:r>
              <a:rPr lang="da-DK" dirty="0" smtClean="0">
                <a:latin typeface="Times New Roman" panose="02020603050405020304" pitchFamily="18" charset="0"/>
                <a:cs typeface="Times New Roman" panose="02020603050405020304" pitchFamily="18" charset="0"/>
              </a:rPr>
              <a:t>eleven </a:t>
            </a:r>
            <a:r>
              <a:rPr lang="da-DK" dirty="0">
                <a:latin typeface="Times New Roman" panose="02020603050405020304" pitchFamily="18" charset="0"/>
                <a:cs typeface="Times New Roman" panose="02020603050405020304" pitchFamily="18" charset="0"/>
              </a:rPr>
              <a:t>befinder sig </a:t>
            </a:r>
            <a:r>
              <a:rPr lang="da-DK" dirty="0" smtClean="0">
                <a:latin typeface="Times New Roman" panose="02020603050405020304" pitchFamily="18" charset="0"/>
                <a:cs typeface="Times New Roman" panose="02020603050405020304" pitchFamily="18" charset="0"/>
              </a:rPr>
              <a:t>på - man kan fx lave en meget bred og redegørende opgaveformulering, hvis det er det som eleven ønsker. Man kan også lave en mere snæver opgave-formulering med fokus på smalle diskussioner og vurderinger. Dette afgøres under samtalerne imellem vejleder og elev i vejledningsperioden.</a:t>
            </a:r>
            <a:endParaRPr lang="da-DK" dirty="0">
              <a:latin typeface="Times New Roman" panose="02020603050405020304" pitchFamily="18" charset="0"/>
              <a:cs typeface="Times New Roman" panose="02020603050405020304" pitchFamily="18" charset="0"/>
            </a:endParaRPr>
          </a:p>
          <a:p>
            <a:endParaRPr lang="da-DK" dirty="0" smtClean="0"/>
          </a:p>
        </p:txBody>
      </p:sp>
    </p:spTree>
    <p:extLst>
      <p:ext uri="{BB962C8B-B14F-4D97-AF65-F5344CB8AC3E}">
        <p14:creationId xmlns:p14="http://schemas.microsoft.com/office/powerpoint/2010/main" val="179776581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latin typeface="Times New Roman" panose="02020603050405020304" pitchFamily="18" charset="0"/>
                <a:cs typeface="Times New Roman" panose="02020603050405020304" pitchFamily="18" charset="0"/>
              </a:rPr>
              <a:t>Er der ulemper ved anvendelsen af Blooms </a:t>
            </a:r>
            <a:r>
              <a:rPr lang="da-DK" dirty="0" err="1" smtClean="0">
                <a:latin typeface="Times New Roman" panose="02020603050405020304" pitchFamily="18" charset="0"/>
                <a:cs typeface="Times New Roman" panose="02020603050405020304" pitchFamily="18" charset="0"/>
              </a:rPr>
              <a:t>taxonomi</a:t>
            </a:r>
            <a:r>
              <a:rPr lang="da-DK" dirty="0" smtClean="0">
                <a:latin typeface="Times New Roman" panose="02020603050405020304" pitchFamily="18" charset="0"/>
                <a:cs typeface="Times New Roman" panose="02020603050405020304" pitchFamily="18" charset="0"/>
              </a:rPr>
              <a:t> for opgaveformuleringer ?</a:t>
            </a:r>
            <a:endParaRPr lang="da-DK" dirty="0">
              <a:latin typeface="Times New Roman" panose="02020603050405020304" pitchFamily="18" charset="0"/>
              <a:cs typeface="Times New Roman" panose="02020603050405020304" pitchFamily="18" charset="0"/>
            </a:endParaRPr>
          </a:p>
        </p:txBody>
      </p:sp>
      <p:sp>
        <p:nvSpPr>
          <p:cNvPr id="3" name="Pladsholder til indhold 2"/>
          <p:cNvSpPr>
            <a:spLocks noGrp="1"/>
          </p:cNvSpPr>
          <p:nvPr>
            <p:ph idx="1"/>
          </p:nvPr>
        </p:nvSpPr>
        <p:spPr/>
        <p:txBody>
          <a:bodyPr/>
          <a:lstStyle/>
          <a:p>
            <a:pPr marL="0" indent="0">
              <a:buNone/>
            </a:pPr>
            <a:r>
              <a:rPr lang="da-DK" dirty="0" smtClean="0">
                <a:latin typeface="Times New Roman" panose="02020603050405020304" pitchFamily="18" charset="0"/>
                <a:cs typeface="Times New Roman" panose="02020603050405020304" pitchFamily="18" charset="0"/>
              </a:rPr>
              <a:t>Diskussion</a:t>
            </a:r>
            <a:endParaRPr lang="da-DK"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3049880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latin typeface="Times New Roman" panose="02020603050405020304" pitchFamily="18" charset="0"/>
                <a:cs typeface="Times New Roman" panose="02020603050405020304" pitchFamily="18" charset="0"/>
              </a:rPr>
              <a:t>2. Årsopgaven: Tværfaglig eller enkeltfaglig </a:t>
            </a:r>
            <a:endParaRPr lang="da-DK" dirty="0">
              <a:latin typeface="Times New Roman" panose="02020603050405020304" pitchFamily="18" charset="0"/>
              <a:cs typeface="Times New Roman" panose="02020603050405020304" pitchFamily="18" charset="0"/>
            </a:endParaRPr>
          </a:p>
        </p:txBody>
      </p:sp>
      <p:sp>
        <p:nvSpPr>
          <p:cNvPr id="3" name="Pladsholder til indhold 2"/>
          <p:cNvSpPr>
            <a:spLocks noGrp="1"/>
          </p:cNvSpPr>
          <p:nvPr>
            <p:ph idx="1"/>
          </p:nvPr>
        </p:nvSpPr>
        <p:spPr/>
        <p:txBody>
          <a:bodyPr/>
          <a:lstStyle/>
          <a:p>
            <a:pPr marL="0" indent="0">
              <a:buNone/>
            </a:pPr>
            <a:r>
              <a:rPr lang="da-DK" dirty="0" smtClean="0">
                <a:latin typeface="Times New Roman" panose="02020603050405020304" pitchFamily="18" charset="0"/>
                <a:cs typeface="Times New Roman" panose="02020603050405020304" pitchFamily="18" charset="0"/>
              </a:rPr>
              <a:t>Der eksisterer flere modeller. </a:t>
            </a:r>
          </a:p>
          <a:p>
            <a:pPr marL="0" indent="0">
              <a:buNone/>
            </a:pPr>
            <a:r>
              <a:rPr lang="da-DK" dirty="0" smtClean="0">
                <a:latin typeface="Times New Roman" panose="02020603050405020304" pitchFamily="18" charset="0"/>
                <a:cs typeface="Times New Roman" panose="02020603050405020304" pitchFamily="18" charset="0"/>
              </a:rPr>
              <a:t>På den handelsfaglige studieretning i Qaqortoq skrives den i erhvervscase i 2. G</a:t>
            </a:r>
          </a:p>
          <a:p>
            <a:pPr marL="0" indent="0">
              <a:buNone/>
            </a:pPr>
            <a:r>
              <a:rPr lang="da-DK" dirty="0" smtClean="0">
                <a:latin typeface="Times New Roman" panose="02020603050405020304" pitchFamily="18" charset="0"/>
                <a:cs typeface="Times New Roman" panose="02020603050405020304" pitchFamily="18" charset="0"/>
              </a:rPr>
              <a:t>På den tekniske studieretning i Sisimiut skrives den i teknikfag i 2. G</a:t>
            </a:r>
          </a:p>
          <a:p>
            <a:pPr marL="0" indent="0">
              <a:buNone/>
            </a:pPr>
            <a:r>
              <a:rPr lang="da-DK" dirty="0" smtClean="0">
                <a:latin typeface="Times New Roman" panose="02020603050405020304" pitchFamily="18" charset="0"/>
                <a:cs typeface="Times New Roman" panose="02020603050405020304" pitchFamily="18" charset="0"/>
              </a:rPr>
              <a:t>På studieretningerne på GUX Nuuk skrives den som en tværfaglig opgave i 2. G, ikke mindst for at træne de elever, der i 3. G ønsker at skrive en tværfaglig opgave i studieprojektet (Der er dog kun </a:t>
            </a:r>
            <a:r>
              <a:rPr lang="da-DK" dirty="0" err="1" smtClean="0">
                <a:latin typeface="Times New Roman" panose="02020603050405020304" pitchFamily="18" charset="0"/>
                <a:cs typeface="Times New Roman" panose="02020603050405020304" pitchFamily="18" charset="0"/>
              </a:rPr>
              <a:t>ca</a:t>
            </a:r>
            <a:r>
              <a:rPr lang="da-DK" dirty="0" smtClean="0">
                <a:latin typeface="Times New Roman" panose="02020603050405020304" pitchFamily="18" charset="0"/>
                <a:cs typeface="Times New Roman" panose="02020603050405020304" pitchFamily="18" charset="0"/>
              </a:rPr>
              <a:t> 1/3 af eleverne, der skriver tværfaglige opgaver)</a:t>
            </a:r>
          </a:p>
          <a:p>
            <a:pPr marL="0" indent="0">
              <a:buNone/>
            </a:pPr>
            <a:endParaRPr lang="da-DK" dirty="0"/>
          </a:p>
        </p:txBody>
      </p:sp>
    </p:spTree>
    <p:extLst>
      <p:ext uri="{BB962C8B-B14F-4D97-AF65-F5344CB8AC3E}">
        <p14:creationId xmlns:p14="http://schemas.microsoft.com/office/powerpoint/2010/main" val="375790705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latin typeface="Times New Roman" panose="02020603050405020304" pitchFamily="18" charset="0"/>
                <a:cs typeface="Times New Roman" panose="02020603050405020304" pitchFamily="18" charset="0"/>
              </a:rPr>
              <a:t>Den tværfaglige 2. årsopgave</a:t>
            </a:r>
            <a:endParaRPr lang="da-DK" dirty="0">
              <a:latin typeface="Times New Roman" panose="02020603050405020304" pitchFamily="18" charset="0"/>
              <a:cs typeface="Times New Roman" panose="02020603050405020304" pitchFamily="18" charset="0"/>
            </a:endParaRPr>
          </a:p>
        </p:txBody>
      </p:sp>
      <p:sp>
        <p:nvSpPr>
          <p:cNvPr id="3" name="Pladsholder til indhold 2"/>
          <p:cNvSpPr>
            <a:spLocks noGrp="1"/>
          </p:cNvSpPr>
          <p:nvPr>
            <p:ph idx="1"/>
          </p:nvPr>
        </p:nvSpPr>
        <p:spPr/>
        <p:txBody>
          <a:bodyPr>
            <a:normAutofit/>
          </a:bodyPr>
          <a:lstStyle/>
          <a:p>
            <a:pPr>
              <a:spcBef>
                <a:spcPts val="140"/>
              </a:spcBef>
              <a:tabLst>
                <a:tab pos="457200" algn="l"/>
              </a:tabLst>
            </a:pPr>
            <a:r>
              <a:rPr lang="da-DK" kern="50" dirty="0">
                <a:latin typeface="Times New Roman" panose="02020603050405020304" pitchFamily="18" charset="0"/>
                <a:ea typeface="Times New Roman" panose="02020603050405020304" pitchFamily="18" charset="0"/>
              </a:rPr>
              <a:t>Formålet med 2. års-opgaven er, at give eleverne lejlighed til at arbejde selvstændigt som en del af opbygningen af deres studiekompetence, og som træning forud for studieprojektet i </a:t>
            </a:r>
            <a:r>
              <a:rPr lang="da-DK" kern="50" dirty="0" smtClean="0">
                <a:latin typeface="Times New Roman" panose="02020603050405020304" pitchFamily="18" charset="0"/>
                <a:ea typeface="Times New Roman" panose="02020603050405020304" pitchFamily="18" charset="0"/>
              </a:rPr>
              <a:t>3.G</a:t>
            </a:r>
            <a:endParaRPr lang="da-DK" kern="50" dirty="0">
              <a:latin typeface="Times New Roman" panose="02020603050405020304" pitchFamily="18" charset="0"/>
              <a:ea typeface="Times New Roman" panose="02020603050405020304" pitchFamily="18" charset="0"/>
            </a:endParaRPr>
          </a:p>
          <a:p>
            <a:pPr>
              <a:spcBef>
                <a:spcPts val="140"/>
              </a:spcBef>
              <a:tabLst>
                <a:tab pos="457200" algn="l"/>
              </a:tabLst>
            </a:pPr>
            <a:r>
              <a:rPr lang="da-DK" kern="50" dirty="0" smtClean="0">
                <a:latin typeface="Times New Roman" panose="02020603050405020304" pitchFamily="18" charset="0"/>
                <a:ea typeface="Times New Roman" panose="02020603050405020304" pitchFamily="18" charset="0"/>
              </a:rPr>
              <a:t>Eleverne </a:t>
            </a:r>
            <a:r>
              <a:rPr lang="da-DK" kern="50" dirty="0">
                <a:latin typeface="Times New Roman" panose="02020603050405020304" pitchFamily="18" charset="0"/>
                <a:ea typeface="Times New Roman" panose="02020603050405020304" pitchFamily="18" charset="0"/>
              </a:rPr>
              <a:t>skal kunne fordybe sig i og formidle en faglig problemstilling inden for et emne inden for 2 eller flere fag med udgangspunkt i studieretningens fag. </a:t>
            </a:r>
            <a:endParaRPr lang="da-DK" kern="50" dirty="0" smtClean="0">
              <a:latin typeface="Times New Roman" panose="02020603050405020304" pitchFamily="18" charset="0"/>
              <a:ea typeface="Times New Roman" panose="02020603050405020304" pitchFamily="18" charset="0"/>
            </a:endParaRPr>
          </a:p>
          <a:p>
            <a:r>
              <a:rPr lang="da-DK" kern="50" dirty="0" smtClean="0">
                <a:latin typeface="Times New Roman" panose="02020603050405020304" pitchFamily="18" charset="0"/>
                <a:ea typeface="Times New Roman" panose="02020603050405020304" pitchFamily="18" charset="0"/>
              </a:rPr>
              <a:t>Opgaven tager udgangspunkt i de emner og temaer, der er blevet gennemgået i undervisningen i de deltagende fag.</a:t>
            </a:r>
            <a:r>
              <a:rPr lang="da-DK" kern="50" dirty="0">
                <a:latin typeface="Times New Roman" panose="02020603050405020304" pitchFamily="18" charset="0"/>
                <a:ea typeface="Times New Roman" panose="02020603050405020304" pitchFamily="18" charset="0"/>
              </a:rPr>
              <a:t> </a:t>
            </a:r>
            <a:endParaRPr lang="da-DK" kern="50" dirty="0" smtClean="0">
              <a:latin typeface="Times New Roman" panose="02020603050405020304" pitchFamily="18" charset="0"/>
              <a:ea typeface="Times New Roman" panose="02020603050405020304" pitchFamily="18" charset="0"/>
            </a:endParaRPr>
          </a:p>
          <a:p>
            <a:r>
              <a:rPr lang="da-DK" kern="50" dirty="0" smtClean="0">
                <a:latin typeface="Times New Roman" panose="02020603050405020304" pitchFamily="18" charset="0"/>
                <a:ea typeface="Times New Roman" panose="02020603050405020304" pitchFamily="18" charset="0"/>
              </a:rPr>
              <a:t>Opgaven </a:t>
            </a:r>
            <a:r>
              <a:rPr lang="da-DK" kern="50" dirty="0">
                <a:latin typeface="Times New Roman" panose="02020603050405020304" pitchFamily="18" charset="0"/>
                <a:ea typeface="Times New Roman" panose="02020603050405020304" pitchFamily="18" charset="0"/>
              </a:rPr>
              <a:t>har et omfang af ca. 8-10 sider.</a:t>
            </a:r>
          </a:p>
          <a:p>
            <a:pPr marL="0" indent="0">
              <a:buNone/>
            </a:pPr>
            <a:endParaRPr lang="da-DK" kern="50" dirty="0">
              <a:latin typeface="Times New Roman" panose="02020603050405020304" pitchFamily="18" charset="0"/>
              <a:ea typeface="Times New Roman" panose="02020603050405020304" pitchFamily="18" charset="0"/>
            </a:endParaRPr>
          </a:p>
          <a:p>
            <a:endParaRPr lang="da-DK" dirty="0"/>
          </a:p>
        </p:txBody>
      </p:sp>
    </p:spTree>
    <p:extLst>
      <p:ext uri="{BB962C8B-B14F-4D97-AF65-F5344CB8AC3E}">
        <p14:creationId xmlns:p14="http://schemas.microsoft.com/office/powerpoint/2010/main" val="109665419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0"/>
            <a:ext cx="10515600" cy="1013551"/>
          </a:xfrm>
        </p:spPr>
        <p:txBody>
          <a:bodyPr>
            <a:noAutofit/>
          </a:bodyPr>
          <a:lstStyle/>
          <a:p>
            <a:r>
              <a:rPr lang="da-DK" sz="3600" kern="50" dirty="0" smtClean="0">
                <a:latin typeface="Times New Roman" panose="02020603050405020304" pitchFamily="18" charset="0"/>
                <a:ea typeface="Times New Roman" panose="02020603050405020304" pitchFamily="18" charset="0"/>
              </a:rPr>
              <a:t>Opgaveformuleringerne og bedømmelsen af opgaverne</a:t>
            </a:r>
            <a:r>
              <a:rPr lang="da-DK" sz="3600" kern="50" dirty="0">
                <a:latin typeface="Times New Roman" panose="02020603050405020304" pitchFamily="18" charset="0"/>
                <a:ea typeface="Times New Roman" panose="02020603050405020304" pitchFamily="18" charset="0"/>
              </a:rPr>
              <a:t/>
            </a:r>
            <a:br>
              <a:rPr lang="da-DK" sz="3600" kern="50" dirty="0">
                <a:latin typeface="Times New Roman" panose="02020603050405020304" pitchFamily="18" charset="0"/>
                <a:ea typeface="Times New Roman" panose="02020603050405020304" pitchFamily="18" charset="0"/>
              </a:rPr>
            </a:br>
            <a:endParaRPr lang="da-DK" sz="3600" dirty="0">
              <a:latin typeface="Times New Roman" panose="02020603050405020304" pitchFamily="18" charset="0"/>
              <a:cs typeface="Times New Roman" panose="02020603050405020304" pitchFamily="18" charset="0"/>
            </a:endParaRPr>
          </a:p>
        </p:txBody>
      </p:sp>
      <p:sp>
        <p:nvSpPr>
          <p:cNvPr id="3" name="Pladsholder til indhold 2"/>
          <p:cNvSpPr>
            <a:spLocks noGrp="1"/>
          </p:cNvSpPr>
          <p:nvPr>
            <p:ph idx="1"/>
          </p:nvPr>
        </p:nvSpPr>
        <p:spPr>
          <a:xfrm>
            <a:off x="485660" y="936434"/>
            <a:ext cx="10515600" cy="5552501"/>
          </a:xfrm>
        </p:spPr>
        <p:txBody>
          <a:bodyPr>
            <a:noAutofit/>
          </a:bodyPr>
          <a:lstStyle/>
          <a:p>
            <a:pPr marL="342900" lvl="0" indent="-342900">
              <a:spcBef>
                <a:spcPts val="140"/>
              </a:spcBef>
              <a:spcAft>
                <a:spcPts val="0"/>
              </a:spcAft>
              <a:buFont typeface="+mj-lt"/>
              <a:buAutoNum type="arabicParenR"/>
              <a:tabLst>
                <a:tab pos="498475" algn="l"/>
              </a:tabLst>
            </a:pPr>
            <a:r>
              <a:rPr lang="da-DK" sz="2000" kern="50" dirty="0">
                <a:latin typeface="Times New Roman" panose="02020603050405020304" pitchFamily="18" charset="0"/>
                <a:ea typeface="Times New Roman" panose="02020603050405020304" pitchFamily="18" charset="0"/>
              </a:rPr>
              <a:t>Vejlederne udarbejder opgaveformuleringen til eleverne under hensyntagen til de drøftelser, der har fundet sted i forbindelse med elevernes valg af </a:t>
            </a:r>
            <a:r>
              <a:rPr lang="da-DK" sz="2000" kern="50" dirty="0" smtClean="0">
                <a:latin typeface="Times New Roman" panose="02020603050405020304" pitchFamily="18" charset="0"/>
                <a:ea typeface="Times New Roman" panose="02020603050405020304" pitchFamily="18" charset="0"/>
              </a:rPr>
              <a:t>emne og fag.</a:t>
            </a:r>
          </a:p>
          <a:p>
            <a:pPr marL="342900" indent="-342900">
              <a:spcBef>
                <a:spcPts val="140"/>
              </a:spcBef>
              <a:buFont typeface="+mj-lt"/>
              <a:buAutoNum type="arabicParenR"/>
              <a:tabLst>
                <a:tab pos="498475" algn="l"/>
              </a:tabLst>
            </a:pPr>
            <a:r>
              <a:rPr lang="da-DK" sz="2000" kern="50" dirty="0" smtClean="0">
                <a:latin typeface="Times New Roman" panose="02020603050405020304" pitchFamily="18" charset="0"/>
                <a:ea typeface="Times New Roman" panose="02020603050405020304" pitchFamily="18" charset="0"/>
              </a:rPr>
              <a:t>Der </a:t>
            </a:r>
            <a:r>
              <a:rPr lang="da-DK" sz="2000" kern="50" dirty="0">
                <a:latin typeface="Times New Roman" panose="02020603050405020304" pitchFamily="18" charset="0"/>
                <a:ea typeface="Times New Roman" panose="02020603050405020304" pitchFamily="18" charset="0"/>
              </a:rPr>
              <a:t>skal være et fagligt fokus i opgaveformuleringen, ligesom der skal være tværgående faglige krav. Der må </a:t>
            </a:r>
            <a:r>
              <a:rPr lang="da-DK" sz="2000" kern="50" dirty="0" smtClean="0">
                <a:latin typeface="Times New Roman" panose="02020603050405020304" pitchFamily="18" charset="0"/>
                <a:ea typeface="Times New Roman" panose="02020603050405020304" pitchFamily="18" charset="0"/>
              </a:rPr>
              <a:t>dog gerne </a:t>
            </a:r>
            <a:r>
              <a:rPr lang="da-DK" sz="2000" kern="50" dirty="0">
                <a:latin typeface="Times New Roman" panose="02020603050405020304" pitchFamily="18" charset="0"/>
                <a:ea typeface="Times New Roman" panose="02020603050405020304" pitchFamily="18" charset="0"/>
              </a:rPr>
              <a:t>være en skæv fordeling mellem fagenes bidrag til opgaveformuleringen</a:t>
            </a:r>
          </a:p>
          <a:p>
            <a:pPr marL="342900" lvl="0" indent="-342900">
              <a:spcBef>
                <a:spcPts val="140"/>
              </a:spcBef>
              <a:spcAft>
                <a:spcPts val="0"/>
              </a:spcAft>
              <a:buFont typeface="+mj-lt"/>
              <a:buAutoNum type="arabicParenR"/>
              <a:tabLst>
                <a:tab pos="498475" algn="l"/>
              </a:tabLst>
            </a:pPr>
            <a:r>
              <a:rPr lang="da-DK" sz="2000" kern="50" dirty="0" smtClean="0">
                <a:latin typeface="Times New Roman" panose="02020603050405020304" pitchFamily="18" charset="0"/>
                <a:ea typeface="Times New Roman" panose="02020603050405020304" pitchFamily="18" charset="0"/>
              </a:rPr>
              <a:t>Opgaveformuleringen </a:t>
            </a:r>
            <a:r>
              <a:rPr lang="da-DK" sz="2000" kern="50" dirty="0">
                <a:latin typeface="Times New Roman" panose="02020603050405020304" pitchFamily="18" charset="0"/>
                <a:ea typeface="Times New Roman" panose="02020603050405020304" pitchFamily="18" charset="0"/>
              </a:rPr>
              <a:t>skal være konkret og afgrænset</a:t>
            </a:r>
            <a:r>
              <a:rPr lang="da-DK" sz="2000" kern="50" dirty="0" smtClean="0">
                <a:latin typeface="Times New Roman" panose="02020603050405020304" pitchFamily="18" charset="0"/>
                <a:ea typeface="Times New Roman" panose="02020603050405020304" pitchFamily="18" charset="0"/>
              </a:rPr>
              <a:t>. Typisk </a:t>
            </a:r>
            <a:r>
              <a:rPr lang="da-DK" sz="2000" kern="50" dirty="0">
                <a:latin typeface="Times New Roman" panose="02020603050405020304" pitchFamily="18" charset="0"/>
                <a:ea typeface="Times New Roman" panose="02020603050405020304" pitchFamily="18" charset="0"/>
              </a:rPr>
              <a:t>bør en opgaveformulering opdeles i flere underspørgsmål som kan hjælpe eleven med at disponere sin besvarelse. </a:t>
            </a:r>
          </a:p>
        </p:txBody>
      </p:sp>
      <p:sp>
        <p:nvSpPr>
          <p:cNvPr id="4" name="Rektangel 3"/>
          <p:cNvSpPr/>
          <p:nvPr/>
        </p:nvSpPr>
        <p:spPr>
          <a:xfrm>
            <a:off x="565130" y="2960254"/>
            <a:ext cx="10550889" cy="3372205"/>
          </a:xfrm>
          <a:prstGeom prst="rect">
            <a:avLst/>
          </a:prstGeom>
        </p:spPr>
        <p:txBody>
          <a:bodyPr wrap="square">
            <a:spAutoFit/>
          </a:bodyPr>
          <a:lstStyle/>
          <a:p>
            <a:pPr>
              <a:spcBef>
                <a:spcPts val="140"/>
              </a:spcBef>
              <a:spcAft>
                <a:spcPts val="0"/>
              </a:spcAft>
            </a:pPr>
            <a:r>
              <a:rPr lang="da-DK" sz="2000" u="sng" kern="50" dirty="0">
                <a:latin typeface="Times New Roman" panose="02020603050405020304" pitchFamily="18" charset="0"/>
                <a:ea typeface="Times New Roman" panose="02020603050405020304" pitchFamily="18" charset="0"/>
              </a:rPr>
              <a:t>Opgavens bedømmelse</a:t>
            </a:r>
            <a:endParaRPr lang="da-DK" sz="2000" kern="50" dirty="0">
              <a:latin typeface="Times New Roman" panose="02020603050405020304" pitchFamily="18" charset="0"/>
              <a:ea typeface="Times New Roman" panose="02020603050405020304" pitchFamily="18" charset="0"/>
            </a:endParaRPr>
          </a:p>
          <a:p>
            <a:pPr marL="342900" lvl="0" indent="-342900">
              <a:spcBef>
                <a:spcPts val="140"/>
              </a:spcBef>
              <a:spcAft>
                <a:spcPts val="0"/>
              </a:spcAft>
              <a:buFont typeface="+mj-lt"/>
              <a:buAutoNum type="arabicPeriod"/>
              <a:tabLst>
                <a:tab pos="457200" algn="l"/>
              </a:tabLst>
            </a:pPr>
            <a:r>
              <a:rPr lang="da-DK" sz="2000" kern="50" dirty="0">
                <a:latin typeface="Times New Roman" panose="02020603050405020304" pitchFamily="18" charset="0"/>
                <a:ea typeface="Times New Roman" panose="02020603050405020304" pitchFamily="18" charset="0"/>
              </a:rPr>
              <a:t>Vejlederen bør lægge vægt på, at eleven er orienteret om kravet til en større opgave, herunder især om kravet om direkte sammenhæng mellem opgaveformuleringen og opgavebesvarelsen. </a:t>
            </a:r>
          </a:p>
          <a:p>
            <a:pPr marL="342900" lvl="0" indent="-342900">
              <a:lnSpc>
                <a:spcPct val="107000"/>
              </a:lnSpc>
              <a:spcBef>
                <a:spcPts val="140"/>
              </a:spcBef>
              <a:spcAft>
                <a:spcPts val="0"/>
              </a:spcAft>
              <a:buFont typeface="+mj-lt"/>
              <a:buAutoNum type="arabicPeriod"/>
              <a:tabLst>
                <a:tab pos="457200" algn="l"/>
              </a:tabLst>
            </a:pPr>
            <a:r>
              <a:rPr lang="da-DK" sz="2000" kern="50" dirty="0">
                <a:latin typeface="Times New Roman" panose="02020603050405020304" pitchFamily="18" charset="0"/>
                <a:ea typeface="SimSun" panose="02010600030101010101" pitchFamily="2" charset="-122"/>
                <a:cs typeface="Calibri" panose="020F0502020204030204" pitchFamily="34" charset="0"/>
              </a:rPr>
              <a:t>Vejlederen bør også lægge vægt på, at eleven er orienteret om, at opgaven skal indeholde både en redegørelse, en diskussion/analyse, en vurdering og en konklusion. </a:t>
            </a:r>
            <a:endParaRPr lang="da-DK" sz="2000" kern="50" dirty="0">
              <a:latin typeface="Calibri" panose="020F0502020204030204" pitchFamily="34" charset="0"/>
              <a:ea typeface="SimSun" panose="02010600030101010101" pitchFamily="2" charset="-122"/>
              <a:cs typeface="Calibri" panose="020F0502020204030204" pitchFamily="34" charset="0"/>
            </a:endParaRPr>
          </a:p>
          <a:p>
            <a:pPr marL="342900" lvl="0" indent="-342900">
              <a:lnSpc>
                <a:spcPct val="107000"/>
              </a:lnSpc>
              <a:spcBef>
                <a:spcPts val="140"/>
              </a:spcBef>
              <a:spcAft>
                <a:spcPts val="0"/>
              </a:spcAft>
              <a:buFont typeface="+mj-lt"/>
              <a:buAutoNum type="arabicPeriod"/>
              <a:tabLst>
                <a:tab pos="457200" algn="l"/>
              </a:tabLst>
            </a:pPr>
            <a:r>
              <a:rPr lang="da-DK" sz="2000" kern="50" dirty="0">
                <a:latin typeface="Times New Roman" panose="02020603050405020304" pitchFamily="18" charset="0"/>
                <a:ea typeface="SimSun" panose="02010600030101010101" pitchFamily="2" charset="-122"/>
                <a:cs typeface="Calibri" panose="020F0502020204030204" pitchFamily="34" charset="0"/>
              </a:rPr>
              <a:t>Hertil kommer at en opgave også bør indeholde en indholdsfortegnelse, indledning, kildehenvisninger og litteraturliste. </a:t>
            </a:r>
            <a:endParaRPr lang="da-DK" sz="2000" kern="50" dirty="0">
              <a:latin typeface="Calibri" panose="020F0502020204030204" pitchFamily="34" charset="0"/>
              <a:ea typeface="SimSun" panose="02010600030101010101" pitchFamily="2" charset="-122"/>
              <a:cs typeface="Calibri" panose="020F0502020204030204" pitchFamily="34" charset="0"/>
            </a:endParaRPr>
          </a:p>
          <a:p>
            <a:pPr marL="342900" lvl="0" indent="-342900">
              <a:lnSpc>
                <a:spcPct val="107000"/>
              </a:lnSpc>
              <a:spcBef>
                <a:spcPts val="140"/>
              </a:spcBef>
              <a:spcAft>
                <a:spcPts val="0"/>
              </a:spcAft>
              <a:buFont typeface="+mj-lt"/>
              <a:buAutoNum type="arabicPeriod"/>
              <a:tabLst>
                <a:tab pos="457200" algn="l"/>
              </a:tabLst>
            </a:pPr>
            <a:r>
              <a:rPr lang="da-DK" sz="2000" kern="50" dirty="0">
                <a:latin typeface="Times New Roman" panose="02020603050405020304" pitchFamily="18" charset="0"/>
                <a:ea typeface="SimSun" panose="02010600030101010101" pitchFamily="2" charset="-122"/>
                <a:cs typeface="Calibri" panose="020F0502020204030204" pitchFamily="34" charset="0"/>
              </a:rPr>
              <a:t>Vejlederne må allerede ved udarbejdelsen af opgaveformuleringen sikre, at en fyldestgørende besvarelse kan rummes inden for de givne tidsmæssige rammer, og </a:t>
            </a:r>
            <a:r>
              <a:rPr lang="da-DK" sz="2000" kern="50" dirty="0" smtClean="0">
                <a:latin typeface="Times New Roman" panose="02020603050405020304" pitchFamily="18" charset="0"/>
                <a:ea typeface="SimSun" panose="02010600030101010101" pitchFamily="2" charset="-122"/>
                <a:cs typeface="Calibri" panose="020F0502020204030204" pitchFamily="34" charset="0"/>
              </a:rPr>
              <a:t>vejlederne </a:t>
            </a:r>
            <a:r>
              <a:rPr lang="da-DK" sz="2000" kern="50" dirty="0">
                <a:latin typeface="Times New Roman" panose="02020603050405020304" pitchFamily="18" charset="0"/>
                <a:ea typeface="SimSun" panose="02010600030101010101" pitchFamily="2" charset="-122"/>
                <a:cs typeface="Calibri" panose="020F0502020204030204" pitchFamily="34" charset="0"/>
              </a:rPr>
              <a:t>bør give eleven klare oplysninger om forventningerne til besvarelsens omfang. </a:t>
            </a:r>
            <a:endParaRPr lang="da-DK" sz="2000" kern="50" dirty="0">
              <a:effectLst/>
              <a:latin typeface="Calibri" panose="020F0502020204030204" pitchFamily="34" charset="0"/>
              <a:ea typeface="SimSun" panose="02010600030101010101" pitchFamily="2" charset="-122"/>
              <a:cs typeface="Calibri" panose="020F0502020204030204" pitchFamily="34" charset="0"/>
            </a:endParaRPr>
          </a:p>
        </p:txBody>
      </p:sp>
    </p:spTree>
    <p:extLst>
      <p:ext uri="{BB962C8B-B14F-4D97-AF65-F5344CB8AC3E}">
        <p14:creationId xmlns:p14="http://schemas.microsoft.com/office/powerpoint/2010/main" val="156662899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latin typeface="Times New Roman" panose="02020603050405020304" pitchFamily="18" charset="0"/>
                <a:cs typeface="Times New Roman" panose="02020603050405020304" pitchFamily="18" charset="0"/>
              </a:rPr>
              <a:t>Studieprojektet i 3. G: Rammerne</a:t>
            </a:r>
            <a:endParaRPr lang="da-DK" dirty="0">
              <a:latin typeface="Times New Roman" panose="02020603050405020304" pitchFamily="18" charset="0"/>
              <a:cs typeface="Times New Roman" panose="02020603050405020304" pitchFamily="18" charset="0"/>
            </a:endParaRPr>
          </a:p>
        </p:txBody>
      </p:sp>
      <p:sp>
        <p:nvSpPr>
          <p:cNvPr id="3" name="Pladsholder til indhold 2"/>
          <p:cNvSpPr>
            <a:spLocks noGrp="1"/>
          </p:cNvSpPr>
          <p:nvPr>
            <p:ph idx="1"/>
          </p:nvPr>
        </p:nvSpPr>
        <p:spPr/>
        <p:txBody>
          <a:bodyPr>
            <a:normAutofit fontScale="85000" lnSpcReduction="20000"/>
          </a:bodyPr>
          <a:lstStyle/>
          <a:p>
            <a:r>
              <a:rPr lang="da-DK" dirty="0">
                <a:latin typeface="Times New Roman" panose="02020603050405020304" pitchFamily="18" charset="0"/>
                <a:cs typeface="Times New Roman" panose="02020603050405020304" pitchFamily="18" charset="0"/>
              </a:rPr>
              <a:t>Opgaven </a:t>
            </a:r>
            <a:r>
              <a:rPr lang="da-DK" dirty="0" smtClean="0">
                <a:latin typeface="Times New Roman" panose="02020603050405020304" pitchFamily="18" charset="0"/>
                <a:cs typeface="Times New Roman" panose="02020603050405020304" pitchFamily="18" charset="0"/>
              </a:rPr>
              <a:t>kan inddrage </a:t>
            </a:r>
            <a:r>
              <a:rPr lang="da-DK" dirty="0">
                <a:latin typeface="Times New Roman" panose="02020603050405020304" pitchFamily="18" charset="0"/>
                <a:cs typeface="Times New Roman" panose="02020603050405020304" pitchFamily="18" charset="0"/>
              </a:rPr>
              <a:t>stof fra et eller flere </a:t>
            </a:r>
            <a:r>
              <a:rPr lang="da-DK" dirty="0" smtClean="0">
                <a:latin typeface="Times New Roman" panose="02020603050405020304" pitchFamily="18" charset="0"/>
                <a:cs typeface="Times New Roman" panose="02020603050405020304" pitchFamily="18" charset="0"/>
              </a:rPr>
              <a:t>fag</a:t>
            </a:r>
            <a:r>
              <a:rPr lang="da-DK" dirty="0">
                <a:latin typeface="Times New Roman" panose="02020603050405020304" pitchFamily="18" charset="0"/>
                <a:cs typeface="Times New Roman" panose="02020603050405020304" pitchFamily="18" charset="0"/>
              </a:rPr>
              <a:t> </a:t>
            </a:r>
            <a:r>
              <a:rPr lang="da-DK" dirty="0" smtClean="0">
                <a:latin typeface="Times New Roman" panose="02020603050405020304" pitchFamily="18" charset="0"/>
                <a:cs typeface="Times New Roman" panose="02020603050405020304" pitchFamily="18" charset="0"/>
              </a:rPr>
              <a:t>knyttet til studieretningen</a:t>
            </a:r>
            <a:endParaRPr lang="da-DK" dirty="0">
              <a:latin typeface="Times New Roman" panose="02020603050405020304" pitchFamily="18" charset="0"/>
              <a:cs typeface="Times New Roman" panose="02020603050405020304" pitchFamily="18" charset="0"/>
            </a:endParaRPr>
          </a:p>
          <a:p>
            <a:pPr>
              <a:lnSpc>
                <a:spcPct val="115000"/>
              </a:lnSpc>
            </a:pPr>
            <a:r>
              <a:rPr lang="da-DK" dirty="0">
                <a:latin typeface="Times New Roman" panose="02020603050405020304" pitchFamily="18" charset="0"/>
                <a:cs typeface="Times New Roman" panose="02020603050405020304" pitchFamily="18" charset="0"/>
              </a:rPr>
              <a:t>Faglæreren i relevante fag giver indledningsvist en faglig orientering, således at eleverne har et kvalificeret grundlag for valg af emne, og at de bliver gjort bekendt med særlige forhold for emnet. Det er en god idé, at læreren viser eksempler på opgaveformuleringer og besvarelser, så eleven kan danne sig et indtryk af den ønskede faglighed.</a:t>
            </a:r>
          </a:p>
          <a:p>
            <a:pPr>
              <a:lnSpc>
                <a:spcPct val="115000"/>
              </a:lnSpc>
            </a:pPr>
            <a:r>
              <a:rPr lang="da-DK" dirty="0">
                <a:latin typeface="Times New Roman" panose="02020603050405020304" pitchFamily="18" charset="0"/>
                <a:cs typeface="Times New Roman" panose="02020603050405020304" pitchFamily="18" charset="0"/>
              </a:rPr>
              <a:t>I samråd med faglæreren vælger eleven projektets emne, som denne skal godkende. Senere specificeres eventuel tilknytning til andre fag. Her skal de implicerede være opmærksomme på, at arbejdet med emnet indeholder krav om fordybelse, der på væsentlige punkter ligger ud over arbejdet i faget, men godt kan lægge i forlængelse af arbejdet i faget.</a:t>
            </a:r>
          </a:p>
          <a:p>
            <a:endParaRPr lang="da-DK" dirty="0"/>
          </a:p>
        </p:txBody>
      </p:sp>
    </p:spTree>
    <p:extLst>
      <p:ext uri="{BB962C8B-B14F-4D97-AF65-F5344CB8AC3E}">
        <p14:creationId xmlns:p14="http://schemas.microsoft.com/office/powerpoint/2010/main" val="240687514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365126"/>
            <a:ext cx="10515600" cy="679904"/>
          </a:xfrm>
        </p:spPr>
        <p:txBody>
          <a:bodyPr>
            <a:normAutofit/>
          </a:bodyPr>
          <a:lstStyle/>
          <a:p>
            <a:r>
              <a:rPr lang="da-DK" sz="4000" dirty="0" smtClean="0">
                <a:latin typeface="Times New Roman" panose="02020603050405020304" pitchFamily="18" charset="0"/>
                <a:cs typeface="Times New Roman" panose="02020603050405020304" pitchFamily="18" charset="0"/>
              </a:rPr>
              <a:t>Eksempler på tværfaglige opgaveformuleringer.</a:t>
            </a:r>
            <a:endParaRPr lang="da-DK" sz="4000" dirty="0">
              <a:latin typeface="Times New Roman" panose="02020603050405020304" pitchFamily="18" charset="0"/>
              <a:cs typeface="Times New Roman" panose="02020603050405020304" pitchFamily="18" charset="0"/>
            </a:endParaRPr>
          </a:p>
        </p:txBody>
      </p:sp>
      <p:sp>
        <p:nvSpPr>
          <p:cNvPr id="3" name="Pladsholder til indhold 2"/>
          <p:cNvSpPr>
            <a:spLocks noGrp="1"/>
          </p:cNvSpPr>
          <p:nvPr>
            <p:ph idx="1"/>
          </p:nvPr>
        </p:nvSpPr>
        <p:spPr>
          <a:xfrm>
            <a:off x="838200" y="1240971"/>
            <a:ext cx="10515600" cy="5473338"/>
          </a:xfrm>
        </p:spPr>
        <p:txBody>
          <a:bodyPr>
            <a:normAutofit fontScale="92500" lnSpcReduction="10000"/>
          </a:bodyPr>
          <a:lstStyle/>
          <a:p>
            <a:pPr marL="0" indent="0">
              <a:lnSpc>
                <a:spcPct val="107000"/>
              </a:lnSpc>
              <a:spcAft>
                <a:spcPts val="800"/>
              </a:spcAft>
              <a:buNone/>
            </a:pPr>
            <a:r>
              <a:rPr lang="da-DK" b="1" dirty="0">
                <a:latin typeface="Times New Roman" panose="02020603050405020304" pitchFamily="18" charset="0"/>
                <a:ea typeface="Calibri" panose="020F0502020204030204" pitchFamily="34" charset="0"/>
                <a:cs typeface="Times New Roman" panose="02020603050405020304" pitchFamily="18" charset="0"/>
              </a:rPr>
              <a:t> </a:t>
            </a:r>
            <a:r>
              <a:rPr lang="da-DK" b="1" dirty="0" smtClean="0">
                <a:latin typeface="Times New Roman" panose="02020603050405020304" pitchFamily="18" charset="0"/>
                <a:ea typeface="Calibri" panose="020F0502020204030204" pitchFamily="34" charset="0"/>
                <a:cs typeface="Times New Roman" panose="02020603050405020304" pitchFamily="18" charset="0"/>
              </a:rPr>
              <a:t> ”</a:t>
            </a:r>
            <a:r>
              <a:rPr lang="da-DK" b="1" dirty="0">
                <a:latin typeface="Times New Roman" panose="02020603050405020304" pitchFamily="18" charset="0"/>
                <a:ea typeface="Calibri" panose="020F0502020204030204" pitchFamily="34" charset="0"/>
                <a:cs typeface="Times New Roman" panose="02020603050405020304" pitchFamily="18" charset="0"/>
              </a:rPr>
              <a:t>Den forfærdelige </a:t>
            </a:r>
            <a:r>
              <a:rPr lang="da-DK" b="1" dirty="0" err="1">
                <a:latin typeface="Times New Roman" panose="02020603050405020304" pitchFamily="18" charset="0"/>
                <a:ea typeface="Calibri" panose="020F0502020204030204" pitchFamily="34" charset="0"/>
                <a:cs typeface="Times New Roman" panose="02020603050405020304" pitchFamily="18" charset="0"/>
              </a:rPr>
              <a:t>jøde”-personkarakteristik</a:t>
            </a:r>
            <a:r>
              <a:rPr lang="da-DK" b="1" dirty="0">
                <a:latin typeface="Times New Roman" panose="02020603050405020304" pitchFamily="18" charset="0"/>
                <a:ea typeface="Calibri" panose="020F0502020204030204" pitchFamily="34" charset="0"/>
                <a:cs typeface="Times New Roman" panose="02020603050405020304" pitchFamily="18" charset="0"/>
              </a:rPr>
              <a:t> </a:t>
            </a:r>
            <a:r>
              <a:rPr lang="da-DK" b="1" dirty="0" smtClean="0">
                <a:latin typeface="Times New Roman" panose="02020603050405020304" pitchFamily="18" charset="0"/>
                <a:ea typeface="Calibri" panose="020F0502020204030204" pitchFamily="34" charset="0"/>
                <a:cs typeface="Times New Roman" panose="02020603050405020304" pitchFamily="18" charset="0"/>
              </a:rPr>
              <a:t> (Historie og dansk)</a:t>
            </a:r>
            <a:endParaRPr lang="da-DK"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da-DK" dirty="0">
                <a:latin typeface="Times New Roman" panose="02020603050405020304" pitchFamily="18" charset="0"/>
                <a:ea typeface="Calibri" panose="020F0502020204030204" pitchFamily="34" charset="0"/>
                <a:cs typeface="Times New Roman" panose="02020603050405020304" pitchFamily="18" charset="0"/>
              </a:rPr>
              <a:t>Der ønskes en redegørelse for faserne i nazisternes jødeforfølgelse, 1933-1945.</a:t>
            </a:r>
            <a:endParaRPr lang="da-DK"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da-DK" dirty="0">
                <a:latin typeface="Times New Roman" panose="02020603050405020304" pitchFamily="18" charset="0"/>
                <a:ea typeface="Calibri" panose="020F0502020204030204" pitchFamily="34" charset="0"/>
                <a:cs typeface="Times New Roman" panose="02020603050405020304" pitchFamily="18" charset="0"/>
              </a:rPr>
              <a:t>Der ønskes en analyse af Hitlers og Nazisternes syn på jøderne i ”</a:t>
            </a:r>
            <a:r>
              <a:rPr lang="da-DK" dirty="0" err="1">
                <a:latin typeface="Times New Roman" panose="02020603050405020304" pitchFamily="18" charset="0"/>
                <a:ea typeface="Calibri" panose="020F0502020204030204" pitchFamily="34" charset="0"/>
                <a:cs typeface="Times New Roman" panose="02020603050405020304" pitchFamily="18" charset="0"/>
              </a:rPr>
              <a:t>Mein</a:t>
            </a:r>
            <a:r>
              <a:rPr lang="da-DK" dirty="0">
                <a:latin typeface="Times New Roman" panose="02020603050405020304" pitchFamily="18" charset="0"/>
                <a:ea typeface="Calibri" panose="020F0502020204030204" pitchFamily="34" charset="0"/>
                <a:cs typeface="Times New Roman" panose="02020603050405020304" pitchFamily="18" charset="0"/>
              </a:rPr>
              <a:t> Kampf” (afsnittet om raceblanding). I forbindelse med sprog-delen, skal du analysere de ord (med en stilistisk analyse), der bruges til at tegne en ”personkarakteristik” for det billede af jøderne, Hitler og nazisterne havde. Analyser derefter argumenterne for hvad Hitler skriver i teksten, at der ”måtte gøres ved det” – og hvorfor. </a:t>
            </a:r>
            <a:endParaRPr lang="da-DK"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da-DK" dirty="0">
                <a:latin typeface="Times New Roman" panose="02020603050405020304" pitchFamily="18" charset="0"/>
                <a:ea typeface="Calibri" panose="020F0502020204030204" pitchFamily="34" charset="0"/>
                <a:cs typeface="Times New Roman" panose="02020603050405020304" pitchFamily="18" charset="0"/>
              </a:rPr>
              <a:t>Vurder meget kort om hvorvidt den almindelige tysker kendte til, og evt. sympatiserede med (var enig i) nazisternes jødeforfølgelser.</a:t>
            </a:r>
            <a:endParaRPr lang="da-DK" dirty="0">
              <a:latin typeface="Calibri" panose="020F0502020204030204" pitchFamily="34" charset="0"/>
              <a:ea typeface="Calibri" panose="020F0502020204030204" pitchFamily="34" charset="0"/>
              <a:cs typeface="Times New Roman" panose="02020603050405020304" pitchFamily="18" charset="0"/>
            </a:endParaRPr>
          </a:p>
          <a:p>
            <a:endParaRPr lang="da-DK" dirty="0"/>
          </a:p>
        </p:txBody>
      </p:sp>
    </p:spTree>
    <p:extLst>
      <p:ext uri="{BB962C8B-B14F-4D97-AF65-F5344CB8AC3E}">
        <p14:creationId xmlns:p14="http://schemas.microsoft.com/office/powerpoint/2010/main" val="222514601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1"/>
            <a:ext cx="10515600" cy="640079"/>
          </a:xfrm>
        </p:spPr>
        <p:txBody>
          <a:bodyPr>
            <a:normAutofit fontScale="90000"/>
          </a:bodyPr>
          <a:lstStyle/>
          <a:p>
            <a:r>
              <a:rPr lang="da-DK" sz="4000" dirty="0" smtClean="0">
                <a:latin typeface="Times New Roman" panose="02020603050405020304" pitchFamily="18" charset="0"/>
                <a:cs typeface="Times New Roman" panose="02020603050405020304" pitchFamily="18" charset="0"/>
              </a:rPr>
              <a:t>Eksempler på tværfaglige opgaveformuleringer</a:t>
            </a:r>
            <a:endParaRPr lang="da-DK" sz="4000" dirty="0">
              <a:latin typeface="Times New Roman" panose="02020603050405020304" pitchFamily="18" charset="0"/>
              <a:cs typeface="Times New Roman" panose="02020603050405020304" pitchFamily="18" charset="0"/>
            </a:endParaRPr>
          </a:p>
        </p:txBody>
      </p:sp>
      <p:sp>
        <p:nvSpPr>
          <p:cNvPr id="3" name="Pladsholder til indhold 2"/>
          <p:cNvSpPr>
            <a:spLocks noGrp="1"/>
          </p:cNvSpPr>
          <p:nvPr>
            <p:ph idx="1"/>
          </p:nvPr>
        </p:nvSpPr>
        <p:spPr>
          <a:xfrm>
            <a:off x="838200" y="809897"/>
            <a:ext cx="10515600" cy="6035040"/>
          </a:xfrm>
        </p:spPr>
        <p:txBody>
          <a:bodyPr>
            <a:normAutofit fontScale="85000" lnSpcReduction="20000"/>
          </a:bodyPr>
          <a:lstStyle/>
          <a:p>
            <a:pPr marL="0" indent="0">
              <a:lnSpc>
                <a:spcPct val="107000"/>
              </a:lnSpc>
              <a:spcAft>
                <a:spcPts val="800"/>
              </a:spcAft>
              <a:buNone/>
            </a:pPr>
            <a:r>
              <a:rPr lang="da-DK" b="1" dirty="0">
                <a:latin typeface="Times New Roman" panose="02020603050405020304" pitchFamily="18" charset="0"/>
                <a:ea typeface="Calibri" panose="020F0502020204030204" pitchFamily="34" charset="0"/>
                <a:cs typeface="Times New Roman" panose="02020603050405020304" pitchFamily="18" charset="0"/>
              </a:rPr>
              <a:t> </a:t>
            </a:r>
            <a:r>
              <a:rPr lang="da-DK" b="1" dirty="0" smtClean="0">
                <a:latin typeface="Times New Roman" panose="02020603050405020304" pitchFamily="18" charset="0"/>
                <a:ea typeface="Calibri" panose="020F0502020204030204" pitchFamily="34" charset="0"/>
                <a:cs typeface="Times New Roman" panose="02020603050405020304" pitchFamily="18" charset="0"/>
              </a:rPr>
              <a:t>  4. fase i jødeforfølgelsen (dansk og historie)</a:t>
            </a:r>
            <a:endParaRPr lang="da-DK"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da-DK" dirty="0">
                <a:latin typeface="Times New Roman" panose="02020603050405020304" pitchFamily="18" charset="0"/>
                <a:ea typeface="Calibri" panose="020F0502020204030204" pitchFamily="34" charset="0"/>
                <a:cs typeface="Times New Roman" panose="02020603050405020304" pitchFamily="18" charset="0"/>
              </a:rPr>
              <a:t>Der ønskes en redegørelse for faserne i nazisternes jødeforfølgelse.</a:t>
            </a:r>
            <a:endParaRPr lang="da-DK"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da-DK" dirty="0">
                <a:latin typeface="Times New Roman" panose="02020603050405020304" pitchFamily="18" charset="0"/>
                <a:ea typeface="Calibri" panose="020F0502020204030204" pitchFamily="34" charset="0"/>
                <a:cs typeface="Times New Roman" panose="02020603050405020304" pitchFamily="18" charset="0"/>
              </a:rPr>
              <a:t>Der ønskes en diskussion af den 4. fase i jødeforfølgelsen. Der skal her inddrages en analyse af</a:t>
            </a:r>
            <a:r>
              <a:rPr lang="da-DK" i="1" dirty="0">
                <a:latin typeface="Times New Roman" panose="02020603050405020304" pitchFamily="18" charset="0"/>
                <a:ea typeface="Calibri" panose="020F0502020204030204" pitchFamily="34" charset="0"/>
                <a:cs typeface="Times New Roman" panose="02020603050405020304" pitchFamily="18" charset="0"/>
              </a:rPr>
              <a:t>: </a:t>
            </a:r>
            <a:r>
              <a:rPr lang="da-DK" dirty="0">
                <a:latin typeface="Times New Roman" panose="02020603050405020304" pitchFamily="18" charset="0"/>
                <a:ea typeface="Calibri" panose="020F0502020204030204" pitchFamily="34" charset="0"/>
                <a:cs typeface="Times New Roman" panose="02020603050405020304" pitchFamily="18" charset="0"/>
              </a:rPr>
              <a:t>”Franz </a:t>
            </a:r>
            <a:r>
              <a:rPr lang="da-DK" dirty="0" err="1">
                <a:latin typeface="Times New Roman" panose="02020603050405020304" pitchFamily="18" charset="0"/>
                <a:ea typeface="Calibri" panose="020F0502020204030204" pitchFamily="34" charset="0"/>
                <a:cs typeface="Times New Roman" panose="02020603050405020304" pitchFamily="18" charset="0"/>
              </a:rPr>
              <a:t>Suchomel</a:t>
            </a:r>
            <a:r>
              <a:rPr lang="da-DK" dirty="0">
                <a:latin typeface="Times New Roman" panose="02020603050405020304" pitchFamily="18" charset="0"/>
                <a:ea typeface="Calibri" panose="020F0502020204030204" pitchFamily="34" charset="0"/>
                <a:cs typeface="Times New Roman" panose="02020603050405020304" pitchFamily="18" charset="0"/>
              </a:rPr>
              <a:t> om Jødeudryddelsen i </a:t>
            </a:r>
            <a:r>
              <a:rPr lang="da-DK" dirty="0" err="1">
                <a:latin typeface="Times New Roman" panose="02020603050405020304" pitchFamily="18" charset="0"/>
                <a:ea typeface="Calibri" panose="020F0502020204030204" pitchFamily="34" charset="0"/>
                <a:cs typeface="Times New Roman" panose="02020603050405020304" pitchFamily="18" charset="0"/>
              </a:rPr>
              <a:t>Kz</a:t>
            </a:r>
            <a:r>
              <a:rPr lang="da-DK" dirty="0">
                <a:latin typeface="Times New Roman" panose="02020603050405020304" pitchFamily="18" charset="0"/>
                <a:ea typeface="Calibri" panose="020F0502020204030204" pitchFamily="34" charset="0"/>
                <a:cs typeface="Times New Roman" panose="02020603050405020304" pitchFamily="18" charset="0"/>
              </a:rPr>
              <a:t> lejre”.  Analyser den fortælling, Franz </a:t>
            </a:r>
            <a:r>
              <a:rPr lang="da-DK" dirty="0" err="1">
                <a:latin typeface="Times New Roman" panose="02020603050405020304" pitchFamily="18" charset="0"/>
                <a:ea typeface="Calibri" panose="020F0502020204030204" pitchFamily="34" charset="0"/>
                <a:cs typeface="Times New Roman" panose="02020603050405020304" pitchFamily="18" charset="0"/>
              </a:rPr>
              <a:t>Suchomel</a:t>
            </a:r>
            <a:r>
              <a:rPr lang="da-DK" dirty="0">
                <a:latin typeface="Times New Roman" panose="02020603050405020304" pitchFamily="18" charset="0"/>
                <a:ea typeface="Calibri" panose="020F0502020204030204" pitchFamily="34" charset="0"/>
                <a:cs typeface="Times New Roman" panose="02020603050405020304" pitchFamily="18" charset="0"/>
              </a:rPr>
              <a:t> fortæller om hans ankomst til </a:t>
            </a:r>
            <a:r>
              <a:rPr lang="da-DK" dirty="0" err="1">
                <a:latin typeface="Times New Roman" panose="02020603050405020304" pitchFamily="18" charset="0"/>
                <a:ea typeface="Calibri" panose="020F0502020204030204" pitchFamily="34" charset="0"/>
                <a:cs typeface="Times New Roman" panose="02020603050405020304" pitchFamily="18" charset="0"/>
              </a:rPr>
              <a:t>Treblinka</a:t>
            </a:r>
            <a:r>
              <a:rPr lang="da-DK" dirty="0">
                <a:latin typeface="Times New Roman" panose="02020603050405020304" pitchFamily="18" charset="0"/>
                <a:ea typeface="Calibri" panose="020F0502020204030204" pitchFamily="34" charset="0"/>
                <a:cs typeface="Times New Roman" panose="02020603050405020304" pitchFamily="18" charset="0"/>
              </a:rPr>
              <a:t> og hvad han oplevede der, dvs. kompositionen, en personkarakteristik af de personer (eller grupper), der nævnes, og så en stilistisk næranalyse af de sproglige troper, der på en særlig måde viser hvordan han oplevede situationen.</a:t>
            </a:r>
            <a:endParaRPr lang="da-DK"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da-DK" dirty="0">
                <a:latin typeface="Times New Roman" panose="02020603050405020304" pitchFamily="18" charset="0"/>
                <a:ea typeface="Calibri" panose="020F0502020204030204" pitchFamily="34" charset="0"/>
                <a:cs typeface="Times New Roman" panose="02020603050405020304" pitchFamily="18" charset="0"/>
              </a:rPr>
              <a:t>Der ønskes på baggrund af en kort, kritisk vurdering af, om SS officeren </a:t>
            </a:r>
            <a:r>
              <a:rPr lang="da-DK" dirty="0" err="1">
                <a:latin typeface="Times New Roman" panose="02020603050405020304" pitchFamily="18" charset="0"/>
                <a:ea typeface="Calibri" panose="020F0502020204030204" pitchFamily="34" charset="0"/>
                <a:cs typeface="Times New Roman" panose="02020603050405020304" pitchFamily="18" charset="0"/>
              </a:rPr>
              <a:t>Suchomels</a:t>
            </a:r>
            <a:r>
              <a:rPr lang="da-DK" dirty="0">
                <a:latin typeface="Times New Roman" panose="02020603050405020304" pitchFamily="18" charset="0"/>
                <a:ea typeface="Calibri" panose="020F0502020204030204" pitchFamily="34" charset="0"/>
                <a:cs typeface="Times New Roman" panose="02020603050405020304" pitchFamily="18" charset="0"/>
              </a:rPr>
              <a:t> vidnesbyrd er karakteristisk for hvor meget den almindelige tysker kendte til, evt. sympatiserede med nazisternes jødeforfølgelser og selve </a:t>
            </a:r>
            <a:r>
              <a:rPr lang="da-DK" dirty="0" err="1">
                <a:latin typeface="Times New Roman" panose="02020603050405020304" pitchFamily="18" charset="0"/>
                <a:ea typeface="Calibri" panose="020F0502020204030204" pitchFamily="34" charset="0"/>
                <a:cs typeface="Times New Roman" panose="02020603050405020304" pitchFamily="18" charset="0"/>
              </a:rPr>
              <a:t>Endlösung</a:t>
            </a:r>
            <a:r>
              <a:rPr lang="da-DK" dirty="0">
                <a:latin typeface="Times New Roman" panose="02020603050405020304" pitchFamily="18" charset="0"/>
                <a:ea typeface="Calibri" panose="020F0502020204030204" pitchFamily="34" charset="0"/>
                <a:cs typeface="Times New Roman" panose="02020603050405020304" pitchFamily="18" charset="0"/>
              </a:rPr>
              <a:t>.</a:t>
            </a:r>
            <a:endParaRPr lang="da-DK"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da-DK" dirty="0" smtClean="0">
                <a:latin typeface="Calibri Light" panose="020F0302020204030204" pitchFamily="34" charset="0"/>
                <a:ea typeface="Calibri" panose="020F0502020204030204" pitchFamily="34" charset="0"/>
                <a:cs typeface="Times New Roman" panose="02020603050405020304" pitchFamily="18" charset="0"/>
              </a:rPr>
              <a:t>Tekst</a:t>
            </a:r>
            <a:r>
              <a:rPr lang="da-DK" dirty="0">
                <a:latin typeface="Calibri Light" panose="020F0302020204030204" pitchFamily="34" charset="0"/>
                <a:ea typeface="Calibri" panose="020F0502020204030204" pitchFamily="34" charset="0"/>
                <a:cs typeface="Times New Roman" panose="02020603050405020304" pitchFamily="18" charset="0"/>
              </a:rPr>
              <a:t>: Claude </a:t>
            </a:r>
            <a:r>
              <a:rPr lang="da-DK" dirty="0" err="1">
                <a:latin typeface="Calibri Light" panose="020F0302020204030204" pitchFamily="34" charset="0"/>
                <a:ea typeface="Calibri" panose="020F0502020204030204" pitchFamily="34" charset="0"/>
                <a:cs typeface="Times New Roman" panose="02020603050405020304" pitchFamily="18" charset="0"/>
              </a:rPr>
              <a:t>Lanzmanns</a:t>
            </a:r>
            <a:r>
              <a:rPr lang="da-DK" b="1" dirty="0">
                <a:latin typeface="Calibri Light" panose="020F0302020204030204" pitchFamily="34" charset="0"/>
                <a:ea typeface="Calibri" panose="020F0502020204030204" pitchFamily="34" charset="0"/>
                <a:cs typeface="Times New Roman" panose="02020603050405020304" pitchFamily="18" charset="0"/>
              </a:rPr>
              <a:t> </a:t>
            </a:r>
            <a:r>
              <a:rPr lang="da-DK" dirty="0">
                <a:latin typeface="Calibri Light" panose="020F0302020204030204" pitchFamily="34" charset="0"/>
                <a:ea typeface="Calibri" panose="020F0502020204030204" pitchFamily="34" charset="0"/>
                <a:cs typeface="Times New Roman" panose="02020603050405020304" pitchFamily="18" charset="0"/>
              </a:rPr>
              <a:t>film, </a:t>
            </a:r>
            <a:r>
              <a:rPr lang="da-DK" i="1" dirty="0" err="1">
                <a:latin typeface="Calibri Light" panose="020F0302020204030204" pitchFamily="34" charset="0"/>
                <a:ea typeface="Calibri" panose="020F0502020204030204" pitchFamily="34" charset="0"/>
                <a:cs typeface="Times New Roman" panose="02020603050405020304" pitchFamily="18" charset="0"/>
              </a:rPr>
              <a:t>Shoa</a:t>
            </a:r>
            <a:r>
              <a:rPr lang="da-DK" i="1" dirty="0">
                <a:latin typeface="Calibri Light" panose="020F0302020204030204" pitchFamily="34" charset="0"/>
                <a:ea typeface="Calibri" panose="020F0502020204030204" pitchFamily="34" charset="0"/>
                <a:cs typeface="Times New Roman" panose="02020603050405020304" pitchFamily="18" charset="0"/>
              </a:rPr>
              <a:t>: </a:t>
            </a:r>
            <a:r>
              <a:rPr lang="da-DK" dirty="0">
                <a:latin typeface="Calibri Light" panose="020F0302020204030204" pitchFamily="34" charset="0"/>
                <a:ea typeface="Calibri" panose="020F0502020204030204" pitchFamily="34" charset="0"/>
                <a:cs typeface="Times New Roman" panose="02020603050405020304" pitchFamily="18" charset="0"/>
              </a:rPr>
              <a:t>”Franz </a:t>
            </a:r>
            <a:r>
              <a:rPr lang="da-DK" dirty="0" err="1">
                <a:latin typeface="Calibri Light" panose="020F0302020204030204" pitchFamily="34" charset="0"/>
                <a:ea typeface="Calibri" panose="020F0502020204030204" pitchFamily="34" charset="0"/>
                <a:cs typeface="Times New Roman" panose="02020603050405020304" pitchFamily="18" charset="0"/>
              </a:rPr>
              <a:t>Suchomel</a:t>
            </a:r>
            <a:r>
              <a:rPr lang="da-DK" dirty="0">
                <a:latin typeface="Calibri Light" panose="020F0302020204030204" pitchFamily="34" charset="0"/>
                <a:ea typeface="Calibri" panose="020F0502020204030204" pitchFamily="34" charset="0"/>
                <a:cs typeface="Times New Roman" panose="02020603050405020304" pitchFamily="18" charset="0"/>
              </a:rPr>
              <a:t> om Jødeudryddelsen i </a:t>
            </a:r>
            <a:r>
              <a:rPr lang="da-DK" dirty="0" err="1">
                <a:latin typeface="Calibri Light" panose="020F0302020204030204" pitchFamily="34" charset="0"/>
                <a:ea typeface="Calibri" panose="020F0502020204030204" pitchFamily="34" charset="0"/>
                <a:cs typeface="Times New Roman" panose="02020603050405020304" pitchFamily="18" charset="0"/>
              </a:rPr>
              <a:t>Kz</a:t>
            </a:r>
            <a:r>
              <a:rPr lang="da-DK" dirty="0">
                <a:latin typeface="Calibri Light" panose="020F0302020204030204" pitchFamily="34" charset="0"/>
                <a:ea typeface="Calibri" panose="020F0502020204030204" pitchFamily="34" charset="0"/>
                <a:cs typeface="Times New Roman" panose="02020603050405020304" pitchFamily="18" charset="0"/>
              </a:rPr>
              <a:t> lejre”. Gengivet </a:t>
            </a:r>
            <a:r>
              <a:rPr lang="da-DK" dirty="0" smtClean="0">
                <a:latin typeface="Calibri Light" panose="020F0302020204030204" pitchFamily="34" charset="0"/>
                <a:ea typeface="Calibri" panose="020F0502020204030204" pitchFamily="34" charset="0"/>
                <a:cs typeface="Times New Roman" panose="02020603050405020304" pitchFamily="18" charset="0"/>
              </a:rPr>
              <a:t>fra    Frederiksen</a:t>
            </a:r>
            <a:r>
              <a:rPr lang="da-DK" dirty="0">
                <a:latin typeface="Calibri Light" panose="020F0302020204030204" pitchFamily="34" charset="0"/>
                <a:ea typeface="Calibri" panose="020F0502020204030204" pitchFamily="34" charset="0"/>
                <a:cs typeface="Times New Roman" panose="02020603050405020304" pitchFamily="18" charset="0"/>
              </a:rPr>
              <a:t>. Det tredje Rige. Systime 1998, s 216-218</a:t>
            </a:r>
            <a:endParaRPr lang="da-DK" dirty="0">
              <a:latin typeface="Calibri" panose="020F0502020204030204" pitchFamily="34" charset="0"/>
              <a:ea typeface="Calibri" panose="020F0502020204030204" pitchFamily="34" charset="0"/>
              <a:cs typeface="Times New Roman" panose="02020603050405020304" pitchFamily="18" charset="0"/>
            </a:endParaRPr>
          </a:p>
          <a:p>
            <a:endParaRPr lang="da-DK" dirty="0"/>
          </a:p>
        </p:txBody>
      </p:sp>
    </p:spTree>
    <p:extLst>
      <p:ext uri="{BB962C8B-B14F-4D97-AF65-F5344CB8AC3E}">
        <p14:creationId xmlns:p14="http://schemas.microsoft.com/office/powerpoint/2010/main" val="222625349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a-DK" sz="4000" dirty="0" smtClean="0">
                <a:latin typeface="Times New Roman" panose="02020603050405020304" pitchFamily="18" charset="0"/>
                <a:cs typeface="Times New Roman" panose="02020603050405020304" pitchFamily="18" charset="0"/>
              </a:rPr>
              <a:t>Eksempel på tværfaglige opgaveformuleringer</a:t>
            </a:r>
            <a:endParaRPr lang="da-DK" sz="4000" dirty="0">
              <a:latin typeface="Times New Roman" panose="02020603050405020304" pitchFamily="18" charset="0"/>
              <a:cs typeface="Times New Roman" panose="02020603050405020304" pitchFamily="18" charset="0"/>
            </a:endParaRPr>
          </a:p>
        </p:txBody>
      </p:sp>
      <p:sp>
        <p:nvSpPr>
          <p:cNvPr id="3" name="Pladsholder til indhold 2"/>
          <p:cNvSpPr>
            <a:spLocks noGrp="1"/>
          </p:cNvSpPr>
          <p:nvPr>
            <p:ph idx="1"/>
          </p:nvPr>
        </p:nvSpPr>
        <p:spPr/>
        <p:txBody>
          <a:bodyPr/>
          <a:lstStyle/>
          <a:p>
            <a:pPr marL="0" indent="0">
              <a:lnSpc>
                <a:spcPct val="107000"/>
              </a:lnSpc>
              <a:spcAft>
                <a:spcPts val="800"/>
              </a:spcAft>
              <a:buNone/>
            </a:pPr>
            <a:r>
              <a:rPr lang="da-DK" b="1" dirty="0" smtClean="0">
                <a:latin typeface="Times New Roman" panose="02020603050405020304" pitchFamily="18" charset="0"/>
                <a:ea typeface="Calibri" panose="020F0502020204030204" pitchFamily="34" charset="0"/>
                <a:cs typeface="Times New Roman" panose="02020603050405020304" pitchFamily="18" charset="0"/>
              </a:rPr>
              <a:t>   Heavy Metal og Hard Rock (Historie </a:t>
            </a:r>
            <a:r>
              <a:rPr lang="da-DK" b="1" smtClean="0">
                <a:latin typeface="Times New Roman" panose="02020603050405020304" pitchFamily="18" charset="0"/>
                <a:ea typeface="Calibri" panose="020F0502020204030204" pitchFamily="34" charset="0"/>
                <a:cs typeface="Times New Roman" panose="02020603050405020304" pitchFamily="18" charset="0"/>
              </a:rPr>
              <a:t>og musik)</a:t>
            </a:r>
            <a:endParaRPr lang="da-DK" b="1" dirty="0" smtClean="0">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800"/>
              </a:spcAft>
            </a:pPr>
            <a:r>
              <a:rPr lang="da-DK" dirty="0" smtClean="0">
                <a:latin typeface="Times New Roman" panose="02020603050405020304" pitchFamily="18" charset="0"/>
                <a:ea typeface="Calibri" panose="020F0502020204030204" pitchFamily="34" charset="0"/>
                <a:cs typeface="Times New Roman" panose="02020603050405020304" pitchFamily="18" charset="0"/>
              </a:rPr>
              <a:t>Der </a:t>
            </a:r>
            <a:r>
              <a:rPr lang="da-DK" dirty="0">
                <a:latin typeface="Times New Roman" panose="02020603050405020304" pitchFamily="18" charset="0"/>
                <a:ea typeface="Calibri" panose="020F0502020204030204" pitchFamily="34" charset="0"/>
                <a:cs typeface="Times New Roman" panose="02020603050405020304" pitchFamily="18" charset="0"/>
              </a:rPr>
              <a:t>ønskes en redegørelse for inspirationskilderne til Heavy Metal.</a:t>
            </a:r>
            <a:endParaRPr lang="da-DK"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da-DK" dirty="0">
                <a:latin typeface="Times New Roman" panose="02020603050405020304" pitchFamily="18" charset="0"/>
                <a:ea typeface="Calibri" panose="020F0502020204030204" pitchFamily="34" charset="0"/>
                <a:cs typeface="Times New Roman" panose="02020603050405020304" pitchFamily="18" charset="0"/>
              </a:rPr>
              <a:t>Ud fra en diskussion om de vigtigste og mest indflydelsesrige Heavy Metal bands i 1980´erne og 1990´erne, ønskes en vurdering af hvorledes disse kan siges at være en videreudvikling af Hard Rock genren. Udvalgte bands skal inddrages i vurderingen, ligesom en musikanalyse af udvalgte numre.</a:t>
            </a:r>
            <a:endParaRPr lang="da-DK" dirty="0">
              <a:latin typeface="Calibri" panose="020F0502020204030204" pitchFamily="34" charset="0"/>
              <a:ea typeface="Calibri" panose="020F0502020204030204" pitchFamily="34" charset="0"/>
              <a:cs typeface="Times New Roman" panose="02020603050405020304" pitchFamily="18" charset="0"/>
            </a:endParaRPr>
          </a:p>
          <a:p>
            <a:endParaRPr lang="da-DK" dirty="0"/>
          </a:p>
        </p:txBody>
      </p:sp>
    </p:spTree>
    <p:extLst>
      <p:ext uri="{BB962C8B-B14F-4D97-AF65-F5344CB8AC3E}">
        <p14:creationId xmlns:p14="http://schemas.microsoft.com/office/powerpoint/2010/main" val="119186033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a-DK" sz="4000" dirty="0" smtClean="0">
                <a:latin typeface="Times New Roman" panose="02020603050405020304" pitchFamily="18" charset="0"/>
                <a:cs typeface="Times New Roman" panose="02020603050405020304" pitchFamily="18" charset="0"/>
              </a:rPr>
              <a:t>Eksempler på tværfaglige opgaveformuleringer</a:t>
            </a:r>
            <a:endParaRPr lang="da-DK" sz="4000" dirty="0">
              <a:latin typeface="Times New Roman" panose="02020603050405020304" pitchFamily="18" charset="0"/>
              <a:cs typeface="Times New Roman" panose="02020603050405020304" pitchFamily="18" charset="0"/>
            </a:endParaRPr>
          </a:p>
        </p:txBody>
      </p:sp>
      <p:sp>
        <p:nvSpPr>
          <p:cNvPr id="3" name="Pladsholder til indhold 2"/>
          <p:cNvSpPr>
            <a:spLocks noGrp="1"/>
          </p:cNvSpPr>
          <p:nvPr>
            <p:ph idx="1"/>
          </p:nvPr>
        </p:nvSpPr>
        <p:spPr/>
        <p:txBody>
          <a:bodyPr/>
          <a:lstStyle/>
          <a:p>
            <a:pPr marL="0" indent="0">
              <a:lnSpc>
                <a:spcPct val="107000"/>
              </a:lnSpc>
              <a:spcAft>
                <a:spcPts val="800"/>
              </a:spcAft>
              <a:buNone/>
            </a:pPr>
            <a:r>
              <a:rPr lang="da-DK" dirty="0" smtClean="0">
                <a:latin typeface="Times New Roman" panose="02020603050405020304" pitchFamily="18" charset="0"/>
                <a:ea typeface="Calibri" panose="020F0502020204030204" pitchFamily="34" charset="0"/>
                <a:cs typeface="Times New Roman" panose="02020603050405020304" pitchFamily="18" charset="0"/>
              </a:rPr>
              <a:t>   </a:t>
            </a:r>
            <a:r>
              <a:rPr lang="da-DK" b="1" dirty="0" smtClean="0">
                <a:latin typeface="Times New Roman" panose="02020603050405020304" pitchFamily="18" charset="0"/>
                <a:ea typeface="Calibri" panose="020F0502020204030204" pitchFamily="34" charset="0"/>
                <a:cs typeface="Times New Roman" panose="02020603050405020304" pitchFamily="18" charset="0"/>
              </a:rPr>
              <a:t>Nazistisk ideologi (Historie og samfundsfag)</a:t>
            </a:r>
          </a:p>
          <a:p>
            <a:pPr>
              <a:lnSpc>
                <a:spcPct val="107000"/>
              </a:lnSpc>
              <a:spcAft>
                <a:spcPts val="800"/>
              </a:spcAft>
            </a:pPr>
            <a:r>
              <a:rPr lang="da-DK" dirty="0" smtClean="0">
                <a:latin typeface="Times New Roman" panose="02020603050405020304" pitchFamily="18" charset="0"/>
                <a:ea typeface="Calibri" panose="020F0502020204030204" pitchFamily="34" charset="0"/>
                <a:cs typeface="Times New Roman" panose="02020603050405020304" pitchFamily="18" charset="0"/>
              </a:rPr>
              <a:t>Der </a:t>
            </a:r>
            <a:r>
              <a:rPr lang="da-DK" dirty="0">
                <a:latin typeface="Times New Roman" panose="02020603050405020304" pitchFamily="18" charset="0"/>
                <a:ea typeface="Calibri" panose="020F0502020204030204" pitchFamily="34" charset="0"/>
                <a:cs typeface="Times New Roman" panose="02020603050405020304" pitchFamily="18" charset="0"/>
              </a:rPr>
              <a:t>ønskes en redegørelse for Hitlers vej til magten, 1933.</a:t>
            </a:r>
            <a:endParaRPr lang="da-DK"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da-DK" dirty="0">
                <a:latin typeface="Times New Roman" panose="02020603050405020304" pitchFamily="18" charset="0"/>
                <a:ea typeface="Calibri" panose="020F0502020204030204" pitchFamily="34" charset="0"/>
                <a:cs typeface="Times New Roman" panose="02020603050405020304" pitchFamily="18" charset="0"/>
              </a:rPr>
              <a:t>Der ønskes en diskussion af nazismens ideologi. Inddrag bl.a. Hitlers ”</a:t>
            </a:r>
            <a:r>
              <a:rPr lang="da-DK" dirty="0" err="1">
                <a:latin typeface="Times New Roman" panose="02020603050405020304" pitchFamily="18" charset="0"/>
                <a:ea typeface="Calibri" panose="020F0502020204030204" pitchFamily="34" charset="0"/>
                <a:cs typeface="Times New Roman" panose="02020603050405020304" pitchFamily="18" charset="0"/>
              </a:rPr>
              <a:t>Mein</a:t>
            </a:r>
            <a:r>
              <a:rPr lang="da-DK" dirty="0">
                <a:latin typeface="Times New Roman" panose="02020603050405020304" pitchFamily="18" charset="0"/>
                <a:ea typeface="Calibri" panose="020F0502020204030204" pitchFamily="34" charset="0"/>
                <a:cs typeface="Times New Roman" panose="02020603050405020304" pitchFamily="18" charset="0"/>
              </a:rPr>
              <a:t> Kampf”, 1924 samt andet materiale.</a:t>
            </a:r>
            <a:endParaRPr lang="da-DK"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da-DK" dirty="0">
                <a:latin typeface="Times New Roman" panose="02020603050405020304" pitchFamily="18" charset="0"/>
                <a:ea typeface="Calibri" panose="020F0502020204030204" pitchFamily="34" charset="0"/>
                <a:cs typeface="Times New Roman" panose="02020603050405020304" pitchFamily="18" charset="0"/>
              </a:rPr>
              <a:t>Der ønskes en sammenligning med udlændingepolitikken hos Dansk Folkeparti. Inddrag materiale, der analyseres og sammenholdes med nazismen.</a:t>
            </a:r>
            <a:endParaRPr lang="da-DK" dirty="0">
              <a:latin typeface="Calibri" panose="020F0502020204030204" pitchFamily="34" charset="0"/>
              <a:ea typeface="Calibri" panose="020F0502020204030204" pitchFamily="34" charset="0"/>
              <a:cs typeface="Times New Roman" panose="02020603050405020304" pitchFamily="18" charset="0"/>
            </a:endParaRPr>
          </a:p>
          <a:p>
            <a:endParaRPr lang="da-DK" dirty="0"/>
          </a:p>
        </p:txBody>
      </p:sp>
    </p:spTree>
    <p:extLst>
      <p:ext uri="{BB962C8B-B14F-4D97-AF65-F5344CB8AC3E}">
        <p14:creationId xmlns:p14="http://schemas.microsoft.com/office/powerpoint/2010/main" val="383095408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a-DK" sz="4000" dirty="0" smtClean="0">
                <a:latin typeface="Times New Roman" panose="02020603050405020304" pitchFamily="18" charset="0"/>
                <a:cs typeface="Times New Roman" panose="02020603050405020304" pitchFamily="18" charset="0"/>
              </a:rPr>
              <a:t>Eksempler på tværfaglige opgaveformuleringer</a:t>
            </a:r>
            <a:endParaRPr lang="da-DK" sz="4000" dirty="0">
              <a:latin typeface="Times New Roman" panose="02020603050405020304" pitchFamily="18" charset="0"/>
              <a:cs typeface="Times New Roman" panose="02020603050405020304" pitchFamily="18" charset="0"/>
            </a:endParaRPr>
          </a:p>
        </p:txBody>
      </p:sp>
      <p:sp>
        <p:nvSpPr>
          <p:cNvPr id="3" name="Pladsholder til indhold 2"/>
          <p:cNvSpPr>
            <a:spLocks noGrp="1"/>
          </p:cNvSpPr>
          <p:nvPr>
            <p:ph idx="1"/>
          </p:nvPr>
        </p:nvSpPr>
        <p:spPr/>
        <p:txBody>
          <a:bodyPr>
            <a:normAutofit fontScale="92500" lnSpcReduction="10000"/>
          </a:bodyPr>
          <a:lstStyle/>
          <a:p>
            <a:pPr>
              <a:lnSpc>
                <a:spcPct val="107000"/>
              </a:lnSpc>
              <a:spcAft>
                <a:spcPts val="800"/>
              </a:spcAft>
            </a:pPr>
            <a:r>
              <a:rPr lang="da-DK" b="1" dirty="0" smtClean="0">
                <a:latin typeface="Times New Roman" panose="02020603050405020304" pitchFamily="18" charset="0"/>
                <a:ea typeface="Calibri" panose="020F0502020204030204" pitchFamily="34" charset="0"/>
                <a:cs typeface="Times New Roman" panose="02020603050405020304" pitchFamily="18" charset="0"/>
              </a:rPr>
              <a:t>Nazistisk ideologi (Historie og samfundsfag)</a:t>
            </a:r>
          </a:p>
          <a:p>
            <a:pPr>
              <a:lnSpc>
                <a:spcPct val="107000"/>
              </a:lnSpc>
              <a:spcAft>
                <a:spcPts val="800"/>
              </a:spcAft>
            </a:pPr>
            <a:r>
              <a:rPr lang="da-DK" dirty="0" smtClean="0">
                <a:latin typeface="Times New Roman" panose="02020603050405020304" pitchFamily="18" charset="0"/>
                <a:ea typeface="Calibri" panose="020F0502020204030204" pitchFamily="34" charset="0"/>
                <a:cs typeface="Times New Roman" panose="02020603050405020304" pitchFamily="18" charset="0"/>
              </a:rPr>
              <a:t>Der </a:t>
            </a:r>
            <a:r>
              <a:rPr lang="da-DK" dirty="0">
                <a:latin typeface="Times New Roman" panose="02020603050405020304" pitchFamily="18" charset="0"/>
                <a:ea typeface="Calibri" panose="020F0502020204030204" pitchFamily="34" charset="0"/>
                <a:cs typeface="Times New Roman" panose="02020603050405020304" pitchFamily="18" charset="0"/>
              </a:rPr>
              <a:t>ønskes en redegørelse for faserne i nazisternes jødeforfølgelser, 1933-1945</a:t>
            </a:r>
            <a:endParaRPr lang="da-DK"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da-DK" dirty="0">
                <a:latin typeface="Times New Roman" panose="02020603050405020304" pitchFamily="18" charset="0"/>
                <a:ea typeface="Calibri" panose="020F0502020204030204" pitchFamily="34" charset="0"/>
                <a:cs typeface="Times New Roman" panose="02020603050405020304" pitchFamily="18" charset="0"/>
              </a:rPr>
              <a:t>Der ønskes en diskussion af synet på jøderne i den nazistiske ideologi, med særlig vægt på en analyse af </a:t>
            </a:r>
            <a:r>
              <a:rPr lang="da-DK" dirty="0" err="1">
                <a:latin typeface="Times New Roman" panose="02020603050405020304" pitchFamily="18" charset="0"/>
                <a:ea typeface="Calibri" panose="020F0502020204030204" pitchFamily="34" charset="0"/>
                <a:cs typeface="Times New Roman" panose="02020603050405020304" pitchFamily="18" charset="0"/>
              </a:rPr>
              <a:t>Nurenberglovene</a:t>
            </a:r>
            <a:r>
              <a:rPr lang="da-DK" dirty="0">
                <a:latin typeface="Times New Roman" panose="02020603050405020304" pitchFamily="18" charset="0"/>
                <a:ea typeface="Calibri" panose="020F0502020204030204" pitchFamily="34" charset="0"/>
                <a:cs typeface="Times New Roman" panose="02020603050405020304" pitchFamily="18" charset="0"/>
              </a:rPr>
              <a:t>. Andre nazistiske tekster kan ligeledes inddrages</a:t>
            </a:r>
            <a:endParaRPr lang="da-DK"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da-DK" dirty="0">
                <a:latin typeface="Times New Roman" panose="02020603050405020304" pitchFamily="18" charset="0"/>
                <a:ea typeface="Calibri" panose="020F0502020204030204" pitchFamily="34" charset="0"/>
                <a:cs typeface="Times New Roman" panose="02020603050405020304" pitchFamily="18" charset="0"/>
              </a:rPr>
              <a:t>Der ønskes en sammenligning med udlændingepolitikken hos Dansk Folkeparti. Inddrag materiale, der analyseres og sammenholdes med nazismen.</a:t>
            </a:r>
            <a:endParaRPr lang="da-DK" dirty="0">
              <a:latin typeface="Calibri" panose="020F0502020204030204" pitchFamily="34" charset="0"/>
              <a:ea typeface="Calibri" panose="020F0502020204030204" pitchFamily="34" charset="0"/>
              <a:cs typeface="Times New Roman" panose="02020603050405020304" pitchFamily="18" charset="0"/>
            </a:endParaRPr>
          </a:p>
          <a:p>
            <a:endParaRPr lang="da-DK" dirty="0"/>
          </a:p>
        </p:txBody>
      </p:sp>
    </p:spTree>
    <p:extLst>
      <p:ext uri="{BB962C8B-B14F-4D97-AF65-F5344CB8AC3E}">
        <p14:creationId xmlns:p14="http://schemas.microsoft.com/office/powerpoint/2010/main" val="367892247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latin typeface="Times New Roman" panose="02020603050405020304" pitchFamily="18" charset="0"/>
                <a:cs typeface="Times New Roman" panose="02020603050405020304" pitchFamily="18" charset="0"/>
              </a:rPr>
              <a:t>Diskussion med analyse af kilder, der citeres</a:t>
            </a:r>
            <a:endParaRPr lang="da-DK" dirty="0">
              <a:latin typeface="Times New Roman" panose="02020603050405020304" pitchFamily="18" charset="0"/>
              <a:cs typeface="Times New Roman" panose="02020603050405020304" pitchFamily="18" charset="0"/>
            </a:endParaRPr>
          </a:p>
        </p:txBody>
      </p:sp>
      <p:sp>
        <p:nvSpPr>
          <p:cNvPr id="3" name="Pladsholder til indhold 2"/>
          <p:cNvSpPr>
            <a:spLocks noGrp="1"/>
          </p:cNvSpPr>
          <p:nvPr>
            <p:ph idx="1"/>
          </p:nvPr>
        </p:nvSpPr>
        <p:spPr/>
        <p:txBody>
          <a:bodyPr>
            <a:normAutofit fontScale="70000" lnSpcReduction="20000"/>
          </a:bodyPr>
          <a:lstStyle/>
          <a:p>
            <a:r>
              <a:rPr lang="da-DK" dirty="0" smtClean="0"/>
              <a:t>Eleverne har svært ved at forstå, hvad der menes med diskussion og analyse og forbliver derfor ofte på det redegørende niveau igennem hele opgaven </a:t>
            </a:r>
            <a:endParaRPr lang="da-DK" dirty="0"/>
          </a:p>
          <a:p>
            <a:r>
              <a:rPr lang="da-DK" dirty="0" smtClean="0"/>
              <a:t>En let måde at lære eleverne hvordan man laver en diskussion er ved at basere den på analyser af citater fra </a:t>
            </a:r>
            <a:r>
              <a:rPr lang="da-DK" dirty="0" err="1" smtClean="0"/>
              <a:t>tekstmaterialet</a:t>
            </a:r>
            <a:r>
              <a:rPr lang="da-DK" dirty="0" smtClean="0"/>
              <a:t>/kildematerialet, fx vigtige </a:t>
            </a:r>
            <a:r>
              <a:rPr lang="da-DK" dirty="0"/>
              <a:t>primærkilder</a:t>
            </a:r>
            <a:r>
              <a:rPr lang="da-DK" dirty="0" smtClean="0"/>
              <a:t>.</a:t>
            </a:r>
            <a:endParaRPr lang="da-DK" dirty="0"/>
          </a:p>
          <a:p>
            <a:r>
              <a:rPr lang="da-DK" dirty="0"/>
              <a:t>For at </a:t>
            </a:r>
            <a:r>
              <a:rPr lang="da-DK" dirty="0" smtClean="0"/>
              <a:t>lave en god diskussion af et </a:t>
            </a:r>
            <a:r>
              <a:rPr lang="da-DK" dirty="0"/>
              <a:t>emne, er det en god ide at modstille to citater, der siger noget forskellige.</a:t>
            </a:r>
          </a:p>
          <a:p>
            <a:r>
              <a:rPr lang="da-DK" dirty="0"/>
              <a:t>1 citat. ”Blæksprutten er en farlig fisk</a:t>
            </a:r>
            <a:r>
              <a:rPr lang="da-DK" dirty="0" smtClean="0"/>
              <a:t>”. Herefter laver eleven en sammenfatning af citatet med sine egne ord (analyse) </a:t>
            </a:r>
            <a:endParaRPr lang="da-DK" dirty="0"/>
          </a:p>
          <a:p>
            <a:r>
              <a:rPr lang="da-DK" dirty="0" smtClean="0"/>
              <a:t>Herefter inddrages forsker </a:t>
            </a:r>
            <a:r>
              <a:rPr lang="da-DK" dirty="0"/>
              <a:t>A.B. </a:t>
            </a:r>
            <a:r>
              <a:rPr lang="da-DK" dirty="0" smtClean="0"/>
              <a:t>Gravesen, der har </a:t>
            </a:r>
            <a:r>
              <a:rPr lang="da-DK" dirty="0"/>
              <a:t>en anden mening.</a:t>
            </a:r>
          </a:p>
          <a:p>
            <a:r>
              <a:rPr lang="da-DK" dirty="0"/>
              <a:t>2. citat. ”Blæksprutten er farlig, men det er ikke en fisk”. </a:t>
            </a:r>
            <a:r>
              <a:rPr lang="da-DK" dirty="0" smtClean="0"/>
              <a:t>Eleven laver nu også en sammenfatning af dette citat (analyse)</a:t>
            </a:r>
            <a:endParaRPr lang="da-DK" dirty="0"/>
          </a:p>
          <a:p>
            <a:r>
              <a:rPr lang="da-DK" dirty="0" smtClean="0"/>
              <a:t>Herefter opstår der en diskussion, når eleven tager stilling til de to sammenfatninger (analyser) af de to citater: </a:t>
            </a:r>
            <a:r>
              <a:rPr lang="da-DK" dirty="0"/>
              <a:t>Jeg mener forsker A.B. Graversen har ret, fordi blæksprutten ikke er nogen fisk, men jeg mener selvfølgelig også blæksprutten er farlig, fordi den har så mange arme.</a:t>
            </a:r>
          </a:p>
          <a:p>
            <a:endParaRPr lang="da-DK" dirty="0"/>
          </a:p>
        </p:txBody>
      </p:sp>
    </p:spTree>
    <p:extLst>
      <p:ext uri="{BB962C8B-B14F-4D97-AF65-F5344CB8AC3E}">
        <p14:creationId xmlns:p14="http://schemas.microsoft.com/office/powerpoint/2010/main" val="25961446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latin typeface="Times New Roman" panose="02020603050405020304" pitchFamily="18" charset="0"/>
                <a:cs typeface="Times New Roman" panose="02020603050405020304" pitchFamily="18" charset="0"/>
              </a:rPr>
              <a:t>Læringsmål ifølge læreplanen for SP </a:t>
            </a:r>
            <a:r>
              <a:rPr lang="da-DK" dirty="0">
                <a:latin typeface="Times New Roman" panose="02020603050405020304" pitchFamily="18" charset="0"/>
                <a:cs typeface="Times New Roman" panose="02020603050405020304" pitchFamily="18" charset="0"/>
              </a:rPr>
              <a:t/>
            </a:r>
            <a:br>
              <a:rPr lang="da-DK" dirty="0">
                <a:latin typeface="Times New Roman" panose="02020603050405020304" pitchFamily="18" charset="0"/>
                <a:cs typeface="Times New Roman" panose="02020603050405020304" pitchFamily="18" charset="0"/>
              </a:rPr>
            </a:br>
            <a:endParaRPr lang="da-DK" dirty="0">
              <a:latin typeface="Times New Roman" panose="02020603050405020304" pitchFamily="18" charset="0"/>
              <a:cs typeface="Times New Roman" panose="02020603050405020304" pitchFamily="18" charset="0"/>
            </a:endParaRPr>
          </a:p>
        </p:txBody>
      </p:sp>
      <p:sp>
        <p:nvSpPr>
          <p:cNvPr id="3" name="Pladsholder til indhold 2"/>
          <p:cNvSpPr>
            <a:spLocks noGrp="1"/>
          </p:cNvSpPr>
          <p:nvPr>
            <p:ph idx="1"/>
          </p:nvPr>
        </p:nvSpPr>
        <p:spPr/>
        <p:txBody>
          <a:bodyPr>
            <a:normAutofit fontScale="85000" lnSpcReduction="20000"/>
          </a:bodyPr>
          <a:lstStyle/>
          <a:p>
            <a:r>
              <a:rPr lang="da-DK" dirty="0">
                <a:latin typeface="Times New Roman" panose="02020603050405020304" pitchFamily="18" charset="0"/>
                <a:cs typeface="Times New Roman" panose="02020603050405020304" pitchFamily="18" charset="0"/>
              </a:rPr>
              <a:t>Eleven skal kunne: </a:t>
            </a:r>
          </a:p>
          <a:p>
            <a:r>
              <a:rPr lang="da-DK" dirty="0">
                <a:latin typeface="Times New Roman" panose="02020603050405020304" pitchFamily="18" charset="0"/>
                <a:cs typeface="Times New Roman" panose="02020603050405020304" pitchFamily="18" charset="0"/>
              </a:rPr>
              <a:t>a) formulere en afgrænset problemstilling inden for et emne, </a:t>
            </a:r>
          </a:p>
          <a:p>
            <a:r>
              <a:rPr lang="da-DK" dirty="0">
                <a:latin typeface="Times New Roman" panose="02020603050405020304" pitchFamily="18" charset="0"/>
                <a:cs typeface="Times New Roman" panose="02020603050405020304" pitchFamily="18" charset="0"/>
              </a:rPr>
              <a:t>b) undersøge et emne ved hjælp af selvstændig informationssøgning, </a:t>
            </a:r>
          </a:p>
          <a:p>
            <a:r>
              <a:rPr lang="da-DK" dirty="0">
                <a:latin typeface="Times New Roman" panose="02020603050405020304" pitchFamily="18" charset="0"/>
                <a:cs typeface="Times New Roman" panose="02020603050405020304" pitchFamily="18" charset="0"/>
              </a:rPr>
              <a:t>c) udarbejde en passende strategi for at undersøge en given problemstilling, </a:t>
            </a:r>
          </a:p>
          <a:p>
            <a:r>
              <a:rPr lang="da-DK" dirty="0">
                <a:latin typeface="Times New Roman" panose="02020603050405020304" pitchFamily="18" charset="0"/>
                <a:cs typeface="Times New Roman" panose="02020603050405020304" pitchFamily="18" charset="0"/>
              </a:rPr>
              <a:t>d) demonstrere evne til faglig fordybelse og til at sætte sig ind i nye faglige områder, </a:t>
            </a:r>
          </a:p>
          <a:p>
            <a:r>
              <a:rPr lang="da-DK" dirty="0">
                <a:latin typeface="Times New Roman" panose="02020603050405020304" pitchFamily="18" charset="0"/>
                <a:cs typeface="Times New Roman" panose="02020603050405020304" pitchFamily="18" charset="0"/>
              </a:rPr>
              <a:t>e) udvælge, bearbejde og strukturere relevant materiale, </a:t>
            </a:r>
          </a:p>
          <a:p>
            <a:r>
              <a:rPr lang="da-DK" dirty="0">
                <a:latin typeface="Times New Roman" panose="02020603050405020304" pitchFamily="18" charset="0"/>
                <a:cs typeface="Times New Roman" panose="02020603050405020304" pitchFamily="18" charset="0"/>
              </a:rPr>
              <a:t>f) forholde sig kritisk og reflekterende til det udvalgte materiale, </a:t>
            </a:r>
          </a:p>
          <a:p>
            <a:r>
              <a:rPr lang="da-DK" dirty="0">
                <a:latin typeface="Times New Roman" panose="02020603050405020304" pitchFamily="18" charset="0"/>
                <a:cs typeface="Times New Roman" panose="02020603050405020304" pitchFamily="18" charset="0"/>
              </a:rPr>
              <a:t>g) præsentere resultatet af arbejdet i en klar og forståelig fremstilling, </a:t>
            </a:r>
          </a:p>
          <a:p>
            <a:r>
              <a:rPr lang="da-DK" dirty="0">
                <a:latin typeface="Times New Roman" panose="02020603050405020304" pitchFamily="18" charset="0"/>
                <a:cs typeface="Times New Roman" panose="02020603050405020304" pitchFamily="18" charset="0"/>
              </a:rPr>
              <a:t>h) beherske fremstillingsformen i en skriftlig opgave, herunder ved brug af citatteknik, noter, kilde- og litteraturfortegnelse, og </a:t>
            </a:r>
          </a:p>
          <a:p>
            <a:r>
              <a:rPr lang="da-DK" dirty="0">
                <a:latin typeface="Times New Roman" panose="02020603050405020304" pitchFamily="18" charset="0"/>
                <a:cs typeface="Times New Roman" panose="02020603050405020304" pitchFamily="18" charset="0"/>
              </a:rPr>
              <a:t>i) beskrive, reflektere over og kritisk evaluere arbejdsprocessen. </a:t>
            </a:r>
          </a:p>
          <a:p>
            <a:endParaRPr lang="da-DK" dirty="0">
              <a:latin typeface="Times New Roman" panose="02020603050405020304" pitchFamily="18" charset="0"/>
              <a:cs typeface="Times New Roman" panose="02020603050405020304" pitchFamily="18" charset="0"/>
            </a:endParaRPr>
          </a:p>
          <a:p>
            <a:endParaRPr lang="da-DK" dirty="0"/>
          </a:p>
        </p:txBody>
      </p:sp>
    </p:spTree>
    <p:extLst>
      <p:ext uri="{BB962C8B-B14F-4D97-AF65-F5344CB8AC3E}">
        <p14:creationId xmlns:p14="http://schemas.microsoft.com/office/powerpoint/2010/main" val="129291360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latin typeface="Times New Roman" panose="02020603050405020304" pitchFamily="18" charset="0"/>
                <a:cs typeface="Times New Roman" panose="02020603050405020304" pitchFamily="18" charset="0"/>
              </a:rPr>
              <a:t>Opgaveformuleringer til studieprojektet</a:t>
            </a:r>
            <a:endParaRPr lang="da-DK" dirty="0">
              <a:latin typeface="Times New Roman" panose="02020603050405020304" pitchFamily="18" charset="0"/>
              <a:cs typeface="Times New Roman" panose="02020603050405020304" pitchFamily="18" charset="0"/>
            </a:endParaRPr>
          </a:p>
        </p:txBody>
      </p:sp>
      <p:sp>
        <p:nvSpPr>
          <p:cNvPr id="3" name="Pladsholder til indhold 2"/>
          <p:cNvSpPr>
            <a:spLocks noGrp="1"/>
          </p:cNvSpPr>
          <p:nvPr>
            <p:ph idx="1"/>
          </p:nvPr>
        </p:nvSpPr>
        <p:spPr/>
        <p:txBody>
          <a:bodyPr>
            <a:normAutofit fontScale="92500" lnSpcReduction="20000"/>
          </a:bodyPr>
          <a:lstStyle/>
          <a:p>
            <a:pPr>
              <a:lnSpc>
                <a:spcPct val="115000"/>
              </a:lnSpc>
            </a:pPr>
            <a:r>
              <a:rPr lang="da-DK" dirty="0">
                <a:latin typeface="Times New Roman" panose="02020603050405020304" pitchFamily="18" charset="0"/>
                <a:cs typeface="Times New Roman" panose="02020603050405020304" pitchFamily="18" charset="0"/>
              </a:rPr>
              <a:t>Alle elever skal have forskellige opgaveformuleringer.</a:t>
            </a:r>
          </a:p>
          <a:p>
            <a:pPr>
              <a:lnSpc>
                <a:spcPct val="115000"/>
              </a:lnSpc>
            </a:pPr>
            <a:r>
              <a:rPr lang="da-DK" dirty="0">
                <a:latin typeface="Times New Roman" panose="02020603050405020304" pitchFamily="18" charset="0"/>
                <a:cs typeface="Times New Roman" panose="02020603050405020304" pitchFamily="18" charset="0"/>
              </a:rPr>
              <a:t>Opgaveformuleringen udarbejdes på en måde, så det sikres at eleven kan opfylde de faglige mål i læreplanen, ligesom den skal udformes kort, præcist og forståeligt.</a:t>
            </a:r>
          </a:p>
          <a:p>
            <a:pPr>
              <a:lnSpc>
                <a:spcPct val="115000"/>
              </a:lnSpc>
            </a:pPr>
            <a:r>
              <a:rPr lang="da-DK" dirty="0">
                <a:latin typeface="Times New Roman" panose="02020603050405020304" pitchFamily="18" charset="0"/>
                <a:cs typeface="Times New Roman" panose="02020603050405020304" pitchFamily="18" charset="0"/>
              </a:rPr>
              <a:t>Vejlederen udarbejder den endelige opgaveformulering under hensyntagen til de drøftelser, der </a:t>
            </a:r>
            <a:r>
              <a:rPr lang="da-DK" dirty="0" smtClean="0">
                <a:latin typeface="Times New Roman" panose="02020603050405020304" pitchFamily="18" charset="0"/>
                <a:cs typeface="Times New Roman" panose="02020603050405020304" pitchFamily="18" charset="0"/>
              </a:rPr>
              <a:t>har fundet </a:t>
            </a:r>
            <a:r>
              <a:rPr lang="da-DK" dirty="0">
                <a:latin typeface="Times New Roman" panose="02020603050405020304" pitchFamily="18" charset="0"/>
                <a:cs typeface="Times New Roman" panose="02020603050405020304" pitchFamily="18" charset="0"/>
              </a:rPr>
              <a:t>sted under </a:t>
            </a:r>
            <a:r>
              <a:rPr lang="da-DK" dirty="0" smtClean="0">
                <a:latin typeface="Times New Roman" panose="02020603050405020304" pitchFamily="18" charset="0"/>
                <a:cs typeface="Times New Roman" panose="02020603050405020304" pitchFamily="18" charset="0"/>
              </a:rPr>
              <a:t>vejledningen. Opgaveformuleringen </a:t>
            </a:r>
            <a:r>
              <a:rPr lang="da-DK" dirty="0">
                <a:latin typeface="Times New Roman" panose="02020603050405020304" pitchFamily="18" charset="0"/>
                <a:cs typeface="Times New Roman" panose="02020603050405020304" pitchFamily="18" charset="0"/>
              </a:rPr>
              <a:t>skal have en </a:t>
            </a:r>
            <a:r>
              <a:rPr lang="da-DK" dirty="0" smtClean="0">
                <a:latin typeface="Times New Roman" panose="02020603050405020304" pitchFamily="18" charset="0"/>
                <a:cs typeface="Times New Roman" panose="02020603050405020304" pitchFamily="18" charset="0"/>
              </a:rPr>
              <a:t>sådan form</a:t>
            </a:r>
            <a:r>
              <a:rPr lang="da-DK" dirty="0">
                <a:latin typeface="Times New Roman" panose="02020603050405020304" pitchFamily="18" charset="0"/>
                <a:cs typeface="Times New Roman" panose="02020603050405020304" pitchFamily="18" charset="0"/>
              </a:rPr>
              <a:t>, at eleven ikke på forhånd kan udarbejde detaljerede dele af den endelige besvarelse.</a:t>
            </a:r>
          </a:p>
          <a:p>
            <a:pPr>
              <a:lnSpc>
                <a:spcPct val="115000"/>
              </a:lnSpc>
            </a:pPr>
            <a:r>
              <a:rPr lang="da-DK" dirty="0">
                <a:latin typeface="Times New Roman" panose="02020603050405020304" pitchFamily="18" charset="0"/>
                <a:cs typeface="Times New Roman" panose="02020603050405020304" pitchFamily="18" charset="0"/>
              </a:rPr>
              <a:t>Opgaveformuleringen kan ledsages af bilag, som eleven ikke på forhånd har kendskab til.</a:t>
            </a:r>
          </a:p>
          <a:p>
            <a:endParaRPr lang="da-DK" dirty="0"/>
          </a:p>
        </p:txBody>
      </p:sp>
    </p:spTree>
    <p:extLst>
      <p:ext uri="{BB962C8B-B14F-4D97-AF65-F5344CB8AC3E}">
        <p14:creationId xmlns:p14="http://schemas.microsoft.com/office/powerpoint/2010/main" val="29867338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latin typeface="Times New Roman" panose="02020603050405020304" pitchFamily="18" charset="0"/>
                <a:cs typeface="Times New Roman" panose="02020603050405020304" pitchFamily="18" charset="0"/>
              </a:rPr>
              <a:t>Opbygningen af opgaveformuleringerne i SP. Den klassiske blomske </a:t>
            </a:r>
            <a:r>
              <a:rPr lang="da-DK" dirty="0" err="1" smtClean="0">
                <a:latin typeface="Times New Roman" panose="02020603050405020304" pitchFamily="18" charset="0"/>
                <a:cs typeface="Times New Roman" panose="02020603050405020304" pitchFamily="18" charset="0"/>
              </a:rPr>
              <a:t>taxonomi</a:t>
            </a:r>
            <a:endParaRPr lang="da-DK" dirty="0">
              <a:latin typeface="Times New Roman" panose="02020603050405020304" pitchFamily="18" charset="0"/>
              <a:cs typeface="Times New Roman" panose="02020603050405020304" pitchFamily="18" charset="0"/>
            </a:endParaRPr>
          </a:p>
        </p:txBody>
      </p:sp>
      <p:graphicFrame>
        <p:nvGraphicFramePr>
          <p:cNvPr id="5" name="Pladsholder til indhold 4"/>
          <p:cNvGraphicFramePr>
            <a:graphicFrameLocks noGrp="1"/>
          </p:cNvGraphicFramePr>
          <p:nvPr>
            <p:ph idx="1"/>
            <p:extLst>
              <p:ext uri="{D42A27DB-BD31-4B8C-83A1-F6EECF244321}">
                <p14:modId xmlns:p14="http://schemas.microsoft.com/office/powerpoint/2010/main" val="60908888"/>
              </p:ext>
            </p:extLst>
          </p:nvPr>
        </p:nvGraphicFramePr>
        <p:xfrm>
          <a:off x="1103313" y="2052638"/>
          <a:ext cx="8947150" cy="41957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Bøjet pil 2"/>
          <p:cNvSpPr/>
          <p:nvPr/>
        </p:nvSpPr>
        <p:spPr>
          <a:xfrm>
            <a:off x="4901514" y="4448432"/>
            <a:ext cx="140043" cy="593125"/>
          </a:xfrm>
          <a:prstGeom prst="bent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solidFill>
                <a:schemeClr val="tx1"/>
              </a:solidFill>
            </a:endParaRPr>
          </a:p>
        </p:txBody>
      </p:sp>
      <p:sp>
        <p:nvSpPr>
          <p:cNvPr id="4" name="Bøjet pil 3"/>
          <p:cNvSpPr/>
          <p:nvPr/>
        </p:nvSpPr>
        <p:spPr>
          <a:xfrm>
            <a:off x="4901514" y="3253946"/>
            <a:ext cx="140043" cy="626076"/>
          </a:xfrm>
          <a:prstGeom prst="bent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solidFill>
                <a:schemeClr val="tx1"/>
              </a:solidFill>
            </a:endParaRPr>
          </a:p>
        </p:txBody>
      </p:sp>
    </p:spTree>
    <p:extLst>
      <p:ext uri="{BB962C8B-B14F-4D97-AF65-F5344CB8AC3E}">
        <p14:creationId xmlns:p14="http://schemas.microsoft.com/office/powerpoint/2010/main" val="255878858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latin typeface="Times New Roman" panose="02020603050405020304" pitchFamily="18" charset="0"/>
                <a:cs typeface="Times New Roman" panose="02020603050405020304" pitchFamily="18" charset="0"/>
              </a:rPr>
              <a:t>Den klassiske tredelte opgaveformulering</a:t>
            </a:r>
            <a:endParaRPr lang="da-DK" dirty="0">
              <a:latin typeface="Times New Roman" panose="02020603050405020304" pitchFamily="18" charset="0"/>
              <a:cs typeface="Times New Roman" panose="02020603050405020304" pitchFamily="18" charset="0"/>
            </a:endParaRPr>
          </a:p>
        </p:txBody>
      </p:sp>
      <p:sp>
        <p:nvSpPr>
          <p:cNvPr id="3" name="Pladsholder til indhold 2"/>
          <p:cNvSpPr>
            <a:spLocks noGrp="1"/>
          </p:cNvSpPr>
          <p:nvPr>
            <p:ph idx="1"/>
          </p:nvPr>
        </p:nvSpPr>
        <p:spPr/>
        <p:txBody>
          <a:bodyPr>
            <a:normAutofit/>
          </a:bodyPr>
          <a:lstStyle/>
          <a:p>
            <a:pPr marL="514350" indent="-514350">
              <a:buAutoNum type="arabicPeriod"/>
            </a:pPr>
            <a:endParaRPr lang="da-DK" dirty="0" smtClean="0">
              <a:latin typeface="Times New Roman" panose="02020603050405020304" pitchFamily="18" charset="0"/>
              <a:cs typeface="Times New Roman" panose="02020603050405020304" pitchFamily="18" charset="0"/>
            </a:endParaRPr>
          </a:p>
          <a:p>
            <a:pPr marL="514350" indent="-514350">
              <a:buAutoNum type="arabicPeriod"/>
            </a:pPr>
            <a:r>
              <a:rPr lang="da-DK" sz="3000" dirty="0" smtClean="0">
                <a:latin typeface="Times New Roman" panose="02020603050405020304" pitchFamily="18" charset="0"/>
                <a:cs typeface="Times New Roman" panose="02020603050405020304" pitchFamily="18" charset="0"/>
              </a:rPr>
              <a:t>Redegørelse </a:t>
            </a:r>
          </a:p>
          <a:p>
            <a:pPr marL="514350" indent="-514350">
              <a:buAutoNum type="arabicPeriod"/>
            </a:pPr>
            <a:r>
              <a:rPr lang="da-DK" sz="3000" dirty="0" smtClean="0">
                <a:latin typeface="Times New Roman" panose="02020603050405020304" pitchFamily="18" charset="0"/>
                <a:cs typeface="Times New Roman" panose="02020603050405020304" pitchFamily="18" charset="0"/>
              </a:rPr>
              <a:t>Diskussion med udgangspunkt i en analyse af materiale/kilder</a:t>
            </a:r>
          </a:p>
          <a:p>
            <a:pPr marL="514350" indent="-514350">
              <a:buAutoNum type="arabicPeriod"/>
            </a:pPr>
            <a:r>
              <a:rPr lang="da-DK" sz="3000" dirty="0" smtClean="0">
                <a:latin typeface="Times New Roman" panose="02020603050405020304" pitchFamily="18" charset="0"/>
                <a:cs typeface="Times New Roman" panose="02020603050405020304" pitchFamily="18" charset="0"/>
              </a:rPr>
              <a:t>Vurdering</a:t>
            </a:r>
          </a:p>
          <a:p>
            <a:pPr marL="0" indent="0">
              <a:buNone/>
            </a:pPr>
            <a:endParaRPr lang="da-DK" dirty="0" smtClean="0">
              <a:latin typeface="Times New Roman" panose="02020603050405020304" pitchFamily="18" charset="0"/>
              <a:cs typeface="Times New Roman" panose="02020603050405020304" pitchFamily="18" charset="0"/>
            </a:endParaRPr>
          </a:p>
          <a:p>
            <a:pPr marL="0" indent="0">
              <a:buNone/>
            </a:pPr>
            <a:endParaRPr lang="da-DK" dirty="0" smtClean="0">
              <a:latin typeface="Times New Roman" panose="02020603050405020304" pitchFamily="18" charset="0"/>
              <a:cs typeface="Times New Roman" panose="02020603050405020304" pitchFamily="18" charset="0"/>
            </a:endParaRPr>
          </a:p>
          <a:p>
            <a:endParaRPr lang="da-DK" dirty="0"/>
          </a:p>
        </p:txBody>
      </p:sp>
    </p:spTree>
    <p:extLst>
      <p:ext uri="{BB962C8B-B14F-4D97-AF65-F5344CB8AC3E}">
        <p14:creationId xmlns:p14="http://schemas.microsoft.com/office/powerpoint/2010/main" val="282512423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latin typeface="Times New Roman" panose="02020603050405020304" pitchFamily="18" charset="0"/>
                <a:cs typeface="Times New Roman" panose="02020603050405020304" pitchFamily="18" charset="0"/>
              </a:rPr>
              <a:t>Eksempler på tredelte opgaveformuleringer i historie</a:t>
            </a:r>
            <a:endParaRPr lang="da-DK" dirty="0">
              <a:latin typeface="Times New Roman" panose="02020603050405020304" pitchFamily="18" charset="0"/>
              <a:cs typeface="Times New Roman" panose="02020603050405020304" pitchFamily="18" charset="0"/>
            </a:endParaRPr>
          </a:p>
        </p:txBody>
      </p:sp>
      <p:sp>
        <p:nvSpPr>
          <p:cNvPr id="3" name="Pladsholder til indhold 2"/>
          <p:cNvSpPr>
            <a:spLocks noGrp="1"/>
          </p:cNvSpPr>
          <p:nvPr>
            <p:ph idx="1"/>
          </p:nvPr>
        </p:nvSpPr>
        <p:spPr/>
        <p:txBody>
          <a:bodyPr/>
          <a:lstStyle/>
          <a:p>
            <a:pPr>
              <a:spcAft>
                <a:spcPts val="0"/>
              </a:spcAft>
            </a:pPr>
            <a:r>
              <a:rPr lang="da-DK" dirty="0">
                <a:latin typeface="Times New Roman" panose="02020603050405020304" pitchFamily="18" charset="0"/>
                <a:ea typeface="Times New Roman" panose="02020603050405020304" pitchFamily="18" charset="0"/>
              </a:rPr>
              <a:t>Der ønskes en redegørelse for forestillingen om vampyrer i den østeuropæiske folketro, ca. 1500 – 1900.</a:t>
            </a:r>
          </a:p>
          <a:p>
            <a:pPr>
              <a:spcAft>
                <a:spcPts val="0"/>
              </a:spcAft>
            </a:pPr>
            <a:r>
              <a:rPr lang="da-DK" dirty="0">
                <a:latin typeface="Times New Roman" panose="02020603050405020304" pitchFamily="18" charset="0"/>
                <a:ea typeface="Times New Roman" panose="02020603050405020304" pitchFamily="18" charset="0"/>
              </a:rPr>
              <a:t>Der ønskes en diskussion af de historiske inspirationskilder til den klassiske vampyrskikkelse, Dracula.</a:t>
            </a:r>
          </a:p>
          <a:p>
            <a:pPr>
              <a:spcAft>
                <a:spcPts val="0"/>
              </a:spcAft>
            </a:pPr>
            <a:r>
              <a:rPr lang="da-DK" dirty="0">
                <a:latin typeface="Times New Roman" panose="02020603050405020304" pitchFamily="18" charset="0"/>
                <a:ea typeface="Times New Roman" panose="02020603050405020304" pitchFamily="18" charset="0"/>
              </a:rPr>
              <a:t>Der ønskes en vurdering af myten om ”blodets helbredende kraft”, samt for hvorledes en sådan forestilling kan være opstået i folketroen.</a:t>
            </a:r>
          </a:p>
          <a:p>
            <a:pPr marL="0" indent="0">
              <a:spcAft>
                <a:spcPts val="0"/>
              </a:spcAft>
              <a:buNone/>
            </a:pPr>
            <a:r>
              <a:rPr lang="da-DK" dirty="0">
                <a:latin typeface="Times New Roman" panose="02020603050405020304" pitchFamily="18" charset="0"/>
                <a:ea typeface="Times New Roman" panose="02020603050405020304" pitchFamily="18" charset="0"/>
              </a:rPr>
              <a:t> </a:t>
            </a:r>
          </a:p>
          <a:p>
            <a:endParaRPr lang="da-DK" dirty="0"/>
          </a:p>
        </p:txBody>
      </p:sp>
    </p:spTree>
    <p:extLst>
      <p:ext uri="{BB962C8B-B14F-4D97-AF65-F5344CB8AC3E}">
        <p14:creationId xmlns:p14="http://schemas.microsoft.com/office/powerpoint/2010/main" val="22116721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latin typeface="Times New Roman" panose="02020603050405020304" pitchFamily="18" charset="0"/>
                <a:cs typeface="Times New Roman" panose="02020603050405020304" pitchFamily="18" charset="0"/>
              </a:rPr>
              <a:t>Den tredelte opgaveformulering i historie</a:t>
            </a:r>
            <a:endParaRPr lang="da-DK" dirty="0">
              <a:latin typeface="Times New Roman" panose="02020603050405020304" pitchFamily="18" charset="0"/>
              <a:cs typeface="Times New Roman" panose="02020603050405020304" pitchFamily="18" charset="0"/>
            </a:endParaRPr>
          </a:p>
        </p:txBody>
      </p:sp>
      <p:sp>
        <p:nvSpPr>
          <p:cNvPr id="3" name="Pladsholder til indhold 2"/>
          <p:cNvSpPr>
            <a:spLocks noGrp="1"/>
          </p:cNvSpPr>
          <p:nvPr>
            <p:ph idx="1"/>
          </p:nvPr>
        </p:nvSpPr>
        <p:spPr/>
        <p:txBody>
          <a:bodyPr>
            <a:normAutofit/>
          </a:bodyPr>
          <a:lstStyle/>
          <a:p>
            <a:pPr>
              <a:spcAft>
                <a:spcPts val="0"/>
              </a:spcAft>
            </a:pPr>
            <a:r>
              <a:rPr lang="da-DK" dirty="0">
                <a:latin typeface="Times New Roman" panose="02020603050405020304" pitchFamily="18" charset="0"/>
                <a:ea typeface="Times New Roman" panose="02020603050405020304" pitchFamily="18" charset="0"/>
              </a:rPr>
              <a:t>Der ønskes en kort redegørelse for hovedpunkterne i Danmarks grønlandspolitik før 1945</a:t>
            </a:r>
            <a:r>
              <a:rPr lang="da-DK" dirty="0" smtClean="0">
                <a:latin typeface="Times New Roman" panose="02020603050405020304" pitchFamily="18" charset="0"/>
                <a:ea typeface="Times New Roman" panose="02020603050405020304" pitchFamily="18" charset="0"/>
              </a:rPr>
              <a:t>.</a:t>
            </a:r>
            <a:r>
              <a:rPr lang="da-DK" dirty="0">
                <a:latin typeface="Times New Roman" panose="02020603050405020304" pitchFamily="18" charset="0"/>
                <a:ea typeface="Times New Roman" panose="02020603050405020304" pitchFamily="18" charset="0"/>
              </a:rPr>
              <a:t> </a:t>
            </a:r>
          </a:p>
          <a:p>
            <a:pPr>
              <a:spcAft>
                <a:spcPts val="0"/>
              </a:spcAft>
            </a:pPr>
            <a:r>
              <a:rPr lang="da-DK" dirty="0">
                <a:latin typeface="Times New Roman" panose="02020603050405020304" pitchFamily="18" charset="0"/>
                <a:ea typeface="Times New Roman" panose="02020603050405020304" pitchFamily="18" charset="0"/>
              </a:rPr>
              <a:t>Der ønskes en diskussion af mål og virkemidler i G. 60-politkkens moderniseringsplaner for Grønland. Passager fra G. 60-lovgivning skal inddrages i diskussionen og analyseres grundigt</a:t>
            </a:r>
            <a:r>
              <a:rPr lang="da-DK" dirty="0" smtClean="0">
                <a:latin typeface="Times New Roman" panose="02020603050405020304" pitchFamily="18" charset="0"/>
                <a:ea typeface="Times New Roman" panose="02020603050405020304" pitchFamily="18" charset="0"/>
              </a:rPr>
              <a:t>.</a:t>
            </a:r>
            <a:endParaRPr lang="da-DK" dirty="0">
              <a:latin typeface="Times New Roman" panose="02020603050405020304" pitchFamily="18" charset="0"/>
              <a:ea typeface="Times New Roman" panose="02020603050405020304" pitchFamily="18" charset="0"/>
            </a:endParaRPr>
          </a:p>
          <a:p>
            <a:pPr>
              <a:spcAft>
                <a:spcPts val="0"/>
              </a:spcAft>
            </a:pPr>
            <a:r>
              <a:rPr lang="da-DK" dirty="0">
                <a:latin typeface="Times New Roman" panose="02020603050405020304" pitchFamily="18" charset="0"/>
                <a:ea typeface="Times New Roman" panose="02020603050405020304" pitchFamily="18" charset="0"/>
              </a:rPr>
              <a:t>Der ønskes en diskussion af de sociale følger af G. 60-politikken  i Grønland.</a:t>
            </a:r>
          </a:p>
          <a:p>
            <a:pPr marL="0" indent="0">
              <a:spcAft>
                <a:spcPts val="0"/>
              </a:spcAft>
              <a:buNone/>
            </a:pPr>
            <a:r>
              <a:rPr lang="da-DK" dirty="0">
                <a:latin typeface="Times New Roman" panose="02020603050405020304" pitchFamily="18" charset="0"/>
                <a:ea typeface="Times New Roman" panose="02020603050405020304" pitchFamily="18" charset="0"/>
              </a:rPr>
              <a:t> </a:t>
            </a:r>
          </a:p>
          <a:p>
            <a:endParaRPr lang="da-DK" dirty="0"/>
          </a:p>
        </p:txBody>
      </p:sp>
    </p:spTree>
    <p:extLst>
      <p:ext uri="{BB962C8B-B14F-4D97-AF65-F5344CB8AC3E}">
        <p14:creationId xmlns:p14="http://schemas.microsoft.com/office/powerpoint/2010/main" val="379961843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latin typeface="Times New Roman" panose="02020603050405020304" pitchFamily="18" charset="0"/>
                <a:cs typeface="Times New Roman" panose="02020603050405020304" pitchFamily="18" charset="0"/>
              </a:rPr>
              <a:t>Den tredelte opgaveformulering i historie</a:t>
            </a:r>
            <a:endParaRPr lang="da-DK" dirty="0">
              <a:latin typeface="Times New Roman" panose="02020603050405020304" pitchFamily="18" charset="0"/>
              <a:cs typeface="Times New Roman" panose="02020603050405020304" pitchFamily="18" charset="0"/>
            </a:endParaRPr>
          </a:p>
        </p:txBody>
      </p:sp>
      <p:sp>
        <p:nvSpPr>
          <p:cNvPr id="3" name="Pladsholder til indhold 2"/>
          <p:cNvSpPr>
            <a:spLocks noGrp="1"/>
          </p:cNvSpPr>
          <p:nvPr>
            <p:ph idx="1"/>
          </p:nvPr>
        </p:nvSpPr>
        <p:spPr/>
        <p:txBody>
          <a:bodyPr/>
          <a:lstStyle/>
          <a:p>
            <a:pPr>
              <a:spcAft>
                <a:spcPts val="0"/>
              </a:spcAft>
            </a:pPr>
            <a:r>
              <a:rPr lang="da-DK" dirty="0">
                <a:latin typeface="Times New Roman" panose="02020603050405020304" pitchFamily="18" charset="0"/>
                <a:ea typeface="Times New Roman" panose="02020603050405020304" pitchFamily="18" charset="0"/>
              </a:rPr>
              <a:t>Der ønskes en meget kort redegørelse for den kristne kolonisering af Grønland, i perioden fra 1721 og op til ca. 1900</a:t>
            </a:r>
          </a:p>
          <a:p>
            <a:pPr>
              <a:spcAft>
                <a:spcPts val="0"/>
              </a:spcAft>
            </a:pPr>
            <a:r>
              <a:rPr lang="da-DK" dirty="0">
                <a:latin typeface="Times New Roman" panose="02020603050405020304" pitchFamily="18" charset="0"/>
                <a:ea typeface="Times New Roman" panose="02020603050405020304" pitchFamily="18" charset="0"/>
              </a:rPr>
              <a:t>Der ønskes en diskussion af den grønlandske vækkelsesbevægelse ”</a:t>
            </a:r>
            <a:r>
              <a:rPr lang="da-DK" dirty="0" err="1">
                <a:latin typeface="Times New Roman" panose="02020603050405020304" pitchFamily="18" charset="0"/>
                <a:ea typeface="Times New Roman" panose="02020603050405020304" pitchFamily="18" charset="0"/>
              </a:rPr>
              <a:t>Peqatigiinniat</a:t>
            </a:r>
            <a:r>
              <a:rPr lang="da-DK" dirty="0">
                <a:latin typeface="Times New Roman" panose="02020603050405020304" pitchFamily="18" charset="0"/>
                <a:ea typeface="Times New Roman" panose="02020603050405020304" pitchFamily="18" charset="0"/>
              </a:rPr>
              <a:t>”, 1907 til ca. 1925, herunder bevægelsens ledende personligheder samt dens idegrundlag og formål.</a:t>
            </a:r>
          </a:p>
          <a:p>
            <a:pPr>
              <a:spcAft>
                <a:spcPts val="0"/>
              </a:spcAft>
            </a:pPr>
            <a:r>
              <a:rPr lang="da-DK" dirty="0">
                <a:latin typeface="Times New Roman" panose="02020603050405020304" pitchFamily="18" charset="0"/>
                <a:ea typeface="Times New Roman" panose="02020603050405020304" pitchFamily="18" charset="0"/>
              </a:rPr>
              <a:t>Der ønskes en vurdering af hvorledes ”</a:t>
            </a:r>
            <a:r>
              <a:rPr lang="da-DK" dirty="0" err="1">
                <a:latin typeface="Times New Roman" panose="02020603050405020304" pitchFamily="18" charset="0"/>
                <a:ea typeface="Times New Roman" panose="02020603050405020304" pitchFamily="18" charset="0"/>
              </a:rPr>
              <a:t>Peqatigiinniat</a:t>
            </a:r>
            <a:r>
              <a:rPr lang="da-DK" dirty="0">
                <a:latin typeface="Times New Roman" panose="02020603050405020304" pitchFamily="18" charset="0"/>
                <a:ea typeface="Times New Roman" panose="02020603050405020304" pitchFamily="18" charset="0"/>
              </a:rPr>
              <a:t>” adskiller sig fra en traditionel religiøs vækkelsesbevægelse.</a:t>
            </a:r>
          </a:p>
          <a:p>
            <a:pPr indent="0">
              <a:spcAft>
                <a:spcPts val="0"/>
              </a:spcAft>
              <a:buNone/>
            </a:pPr>
            <a:endParaRPr lang="da-DK" dirty="0">
              <a:latin typeface="Times New Roman" panose="02020603050405020304" pitchFamily="18" charset="0"/>
              <a:ea typeface="Times New Roman" panose="02020603050405020304" pitchFamily="18" charset="0"/>
            </a:endParaRPr>
          </a:p>
          <a:p>
            <a:endParaRPr lang="da-DK" dirty="0"/>
          </a:p>
        </p:txBody>
      </p:sp>
    </p:spTree>
    <p:extLst>
      <p:ext uri="{BB962C8B-B14F-4D97-AF65-F5344CB8AC3E}">
        <p14:creationId xmlns:p14="http://schemas.microsoft.com/office/powerpoint/2010/main" val="21133967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tema">
  <a:themeElements>
    <a:clrScheme name="Kont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ontor">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ont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245</TotalTime>
  <Words>2196</Words>
  <Application>Microsoft Office PowerPoint</Application>
  <PresentationFormat>Brugerdefineret</PresentationFormat>
  <Paragraphs>127</Paragraphs>
  <Slides>25</Slides>
  <Notes>0</Notes>
  <HiddenSlides>0</HiddenSlides>
  <MMClips>0</MMClips>
  <ScaleCrop>false</ScaleCrop>
  <HeadingPairs>
    <vt:vector size="4" baseType="variant">
      <vt:variant>
        <vt:lpstr>Tema</vt:lpstr>
      </vt:variant>
      <vt:variant>
        <vt:i4>1</vt:i4>
      </vt:variant>
      <vt:variant>
        <vt:lpstr>Diastitler</vt:lpstr>
      </vt:variant>
      <vt:variant>
        <vt:i4>25</vt:i4>
      </vt:variant>
    </vt:vector>
  </HeadingPairs>
  <TitlesOfParts>
    <vt:vector size="26" baseType="lpstr">
      <vt:lpstr>Office-tema</vt:lpstr>
      <vt:lpstr>De store opgaver: Studieprojektet i 3. G og 2. årsopgaven</vt:lpstr>
      <vt:lpstr>Studieprojektet i 3. G: Rammerne</vt:lpstr>
      <vt:lpstr>Læringsmål ifølge læreplanen for SP  </vt:lpstr>
      <vt:lpstr>Opgaveformuleringer til studieprojektet</vt:lpstr>
      <vt:lpstr>Opbygningen af opgaveformuleringerne i SP. Den klassiske blomske taxonomi</vt:lpstr>
      <vt:lpstr>Den klassiske tredelte opgaveformulering</vt:lpstr>
      <vt:lpstr>Eksempler på tredelte opgaveformuleringer i historie</vt:lpstr>
      <vt:lpstr>Den tredelte opgaveformulering i historie</vt:lpstr>
      <vt:lpstr>Den tredelte opgaveformulering i historie</vt:lpstr>
      <vt:lpstr>Den tredelte opgaveformulering i historie</vt:lpstr>
      <vt:lpstr>Den tredelte opgaveformulering i historie</vt:lpstr>
      <vt:lpstr>Den tredelte opgaveformulering i religion</vt:lpstr>
      <vt:lpstr>Den tredelte opgaveformulering i religion</vt:lpstr>
      <vt:lpstr>Den tredelte opgaveformulering i religion</vt:lpstr>
      <vt:lpstr>Fordele ved den tredelte opgave formulering</vt:lpstr>
      <vt:lpstr>Er der ulemper ved anvendelsen af Blooms taxonomi for opgaveformuleringer ?</vt:lpstr>
      <vt:lpstr>2. Årsopgaven: Tværfaglig eller enkeltfaglig </vt:lpstr>
      <vt:lpstr>Den tværfaglige 2. årsopgave</vt:lpstr>
      <vt:lpstr>Opgaveformuleringerne og bedømmelsen af opgaverne </vt:lpstr>
      <vt:lpstr>Eksempler på tværfaglige opgaveformuleringer.</vt:lpstr>
      <vt:lpstr>Eksempler på tværfaglige opgaveformuleringer</vt:lpstr>
      <vt:lpstr>Eksempel på tværfaglige opgaveformuleringer</vt:lpstr>
      <vt:lpstr>Eksempler på tværfaglige opgaveformuleringer</vt:lpstr>
      <vt:lpstr>Eksempler på tværfaglige opgaveformuleringer</vt:lpstr>
      <vt:lpstr>Diskussion med analyse af kilder, der citeres</vt:lpstr>
    </vt:vector>
  </TitlesOfParts>
  <Company>GU Nuuk</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 store opgaver: Studieprojektet i 3. G og 2. årsopgaven</dc:title>
  <dc:creator>Klaus Engelbrechtsen</dc:creator>
  <cp:lastModifiedBy>Steen Jeppson</cp:lastModifiedBy>
  <cp:revision>43</cp:revision>
  <dcterms:created xsi:type="dcterms:W3CDTF">2018-03-08T18:29:59Z</dcterms:created>
  <dcterms:modified xsi:type="dcterms:W3CDTF">2018-03-14T18:24:10Z</dcterms:modified>
</cp:coreProperties>
</file>