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1" r:id="rId7"/>
    <p:sldId id="266" r:id="rId8"/>
    <p:sldId id="272" r:id="rId9"/>
    <p:sldId id="278" r:id="rId10"/>
    <p:sldId id="268" r:id="rId11"/>
    <p:sldId id="267" r:id="rId12"/>
    <p:sldId id="275" r:id="rId13"/>
    <p:sldId id="260" r:id="rId14"/>
    <p:sldId id="276" r:id="rId15"/>
    <p:sldId id="280" r:id="rId16"/>
    <p:sldId id="264" r:id="rId17"/>
    <p:sldId id="265" r:id="rId18"/>
    <p:sldId id="281" r:id="rId19"/>
    <p:sldId id="269" r:id="rId20"/>
    <p:sldId id="262" r:id="rId21"/>
    <p:sldId id="277" r:id="rId22"/>
    <p:sldId id="270" r:id="rId23"/>
    <p:sldId id="263" r:id="rId24"/>
    <p:sldId id="282" r:id="rId25"/>
    <p:sldId id="279" r:id="rId26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272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349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00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60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492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55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03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44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14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25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9F83-3148-8E49-853F-636BD6CE1300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11F6F-B15E-8B40-BA43-66AF79599B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.dk/levnu/fritid/brevkasse-jeg-er-stiv-som-et-braet-hvordan-bliver-jeg-smidi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e9U1fVr9kD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da-DK" dirty="0" smtClean="0"/>
              <a:t>Anatomiforløb</a:t>
            </a:r>
            <a:br>
              <a:rPr lang="da-DK" dirty="0" smtClean="0"/>
            </a:br>
            <a:r>
              <a:rPr lang="da-DK" sz="3200" dirty="0" smtClean="0"/>
              <a:t>(Januar-februar 2017)</a:t>
            </a:r>
            <a:endParaRPr lang="da-DK" sz="32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075875"/>
            <a:ext cx="6400800" cy="1752600"/>
          </a:xfrm>
        </p:spPr>
        <p:txBody>
          <a:bodyPr>
            <a:normAutofit/>
          </a:bodyPr>
          <a:lstStyle/>
          <a:p>
            <a:r>
              <a:rPr lang="da-DK" sz="4000" b="1" dirty="0" smtClean="0">
                <a:solidFill>
                  <a:schemeClr val="tx1"/>
                </a:solidFill>
              </a:rPr>
              <a:t>Kend din krop (på 5 moduler)</a:t>
            </a:r>
            <a:endParaRPr lang="da-DK" sz="4000" b="1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80" y="3108814"/>
            <a:ext cx="3846119" cy="34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Ægte led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0" y="1417638"/>
            <a:ext cx="7366119" cy="6093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sz="2400" dirty="0" smtClean="0"/>
              <a:t>Leddene sikrer, at knoglerne kan bevæges ift. hinanden</a:t>
            </a:r>
          </a:p>
          <a:p>
            <a:pPr marL="285750" indent="-285750">
              <a:buFont typeface="Arial"/>
              <a:buChar char="•"/>
            </a:pPr>
            <a:r>
              <a:rPr lang="da-DK" sz="2400" dirty="0" smtClean="0"/>
              <a:t>Alle steder, hvor to – eller flere – knogler </a:t>
            </a:r>
          </a:p>
          <a:p>
            <a:r>
              <a:rPr lang="da-DK" sz="2400" dirty="0"/>
              <a:t>m</a:t>
            </a:r>
            <a:r>
              <a:rPr lang="da-DK" sz="2400" dirty="0" smtClean="0"/>
              <a:t>ødes i kroppen er der et led. </a:t>
            </a:r>
          </a:p>
          <a:p>
            <a:r>
              <a:rPr lang="da-DK" sz="2400" dirty="0" smtClean="0"/>
              <a:t>Giv eksempler?</a:t>
            </a:r>
          </a:p>
          <a:p>
            <a:endParaRPr lang="da-DK" sz="2400" dirty="0" smtClean="0"/>
          </a:p>
          <a:p>
            <a:pPr marL="342900" indent="-342900">
              <a:buFont typeface="Arial"/>
              <a:buChar char="•"/>
            </a:pPr>
            <a:r>
              <a:rPr lang="da-DK" sz="2400" dirty="0" smtClean="0"/>
              <a:t>De fleste af kroppens led er ægte</a:t>
            </a:r>
          </a:p>
          <a:p>
            <a:r>
              <a:rPr lang="da-DK" sz="2400" dirty="0" smtClean="0"/>
              <a:t>led. Dvs. at de afgrænses af en </a:t>
            </a:r>
            <a:r>
              <a:rPr lang="da-DK" sz="2400" dirty="0" err="1" smtClean="0"/>
              <a:t>ledkapsel</a:t>
            </a:r>
            <a:r>
              <a:rPr lang="da-DK" sz="2400" dirty="0"/>
              <a:t> </a:t>
            </a:r>
            <a:r>
              <a:rPr lang="da-DK" sz="2400" dirty="0" smtClean="0"/>
              <a:t>og</a:t>
            </a:r>
          </a:p>
          <a:p>
            <a:r>
              <a:rPr lang="da-DK" sz="2400" dirty="0"/>
              <a:t>i</a:t>
            </a:r>
            <a:r>
              <a:rPr lang="da-DK" sz="2400" dirty="0" smtClean="0"/>
              <a:t>nde i leddet findes en </a:t>
            </a:r>
            <a:r>
              <a:rPr lang="da-DK" sz="2400" dirty="0" err="1" smtClean="0"/>
              <a:t>ledhule</a:t>
            </a:r>
            <a:r>
              <a:rPr lang="da-DK" sz="2400" dirty="0" smtClean="0"/>
              <a:t>,</a:t>
            </a:r>
          </a:p>
          <a:p>
            <a:r>
              <a:rPr lang="da-DK" sz="2400" dirty="0"/>
              <a:t>s</a:t>
            </a:r>
            <a:r>
              <a:rPr lang="da-DK" sz="2400" dirty="0" smtClean="0"/>
              <a:t>om er fyldt med </a:t>
            </a:r>
            <a:r>
              <a:rPr lang="da-DK" sz="2400" dirty="0" err="1" smtClean="0"/>
              <a:t>ledvæske</a:t>
            </a:r>
            <a:r>
              <a:rPr lang="da-DK" sz="2400" dirty="0" smtClean="0"/>
              <a:t> (</a:t>
            </a:r>
            <a:r>
              <a:rPr lang="da-DK" sz="2400" dirty="0" err="1" smtClean="0"/>
              <a:t>smørremidlet</a:t>
            </a:r>
            <a:r>
              <a:rPr lang="da-DK" sz="2400" dirty="0" smtClean="0"/>
              <a:t>).</a:t>
            </a:r>
          </a:p>
          <a:p>
            <a:r>
              <a:rPr lang="da-DK" sz="2400" dirty="0" smtClean="0"/>
              <a:t>På </a:t>
            </a:r>
            <a:r>
              <a:rPr lang="da-DK" sz="2400" dirty="0" err="1" smtClean="0"/>
              <a:t>ledfladerne</a:t>
            </a:r>
            <a:r>
              <a:rPr lang="da-DK" sz="2400" dirty="0" smtClean="0"/>
              <a:t> er der brusk og omkring leddet</a:t>
            </a:r>
          </a:p>
          <a:p>
            <a:r>
              <a:rPr lang="da-DK" sz="2400" dirty="0" smtClean="0"/>
              <a:t> findes </a:t>
            </a:r>
            <a:r>
              <a:rPr lang="da-DK" sz="2400" dirty="0" err="1" smtClean="0"/>
              <a:t>ledbåd</a:t>
            </a:r>
            <a:r>
              <a:rPr lang="da-DK" sz="2400" dirty="0" smtClean="0"/>
              <a:t>, som stabilisere leddet.</a:t>
            </a:r>
          </a:p>
          <a:p>
            <a:r>
              <a:rPr lang="da-DK" sz="2400" dirty="0" smtClean="0"/>
              <a:t>(uægte led holdes sammen af bruskskive)</a:t>
            </a:r>
          </a:p>
          <a:p>
            <a:endParaRPr lang="da-DK" sz="2400" dirty="0" smtClean="0"/>
          </a:p>
          <a:p>
            <a:pPr marL="342900" indent="-342900">
              <a:buFont typeface="Arial"/>
              <a:buChar char="•"/>
            </a:pPr>
            <a:r>
              <a:rPr lang="da-DK" sz="2400" dirty="0" smtClean="0"/>
              <a:t>Hvilket led ses her?</a:t>
            </a:r>
          </a:p>
          <a:p>
            <a:pPr marL="285750" indent="-285750">
              <a:buFont typeface="Arial"/>
              <a:buChar char="•"/>
            </a:pPr>
            <a:endParaRPr lang="da-DK" dirty="0" smtClean="0"/>
          </a:p>
          <a:p>
            <a:pPr marL="285750" indent="-285750">
              <a:buFont typeface="Arial"/>
              <a:buChar char="•"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/>
          <a:srcRect b="3905"/>
          <a:stretch/>
        </p:blipFill>
        <p:spPr>
          <a:xfrm>
            <a:off x="6206202" y="2191796"/>
            <a:ext cx="2291253" cy="45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4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19128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6 forskellige ægte led</a:t>
            </a:r>
          </a:p>
          <a:p>
            <a:endParaRPr lang="da-DK" sz="2800" b="1" dirty="0"/>
          </a:p>
          <a:p>
            <a:r>
              <a:rPr lang="da-DK" sz="2400" dirty="0" smtClean="0"/>
              <a:t>Bevægeligheden i leddet afhænger af knoglernes (</a:t>
            </a:r>
            <a:r>
              <a:rPr lang="da-DK" sz="2400" dirty="0" err="1" smtClean="0"/>
              <a:t>ledskålen</a:t>
            </a:r>
            <a:r>
              <a:rPr lang="da-DK" sz="2400" dirty="0" smtClean="0"/>
              <a:t> og </a:t>
            </a:r>
            <a:r>
              <a:rPr lang="da-DK" sz="2400" dirty="0" err="1" smtClean="0"/>
              <a:t>ledhovedet</a:t>
            </a:r>
            <a:r>
              <a:rPr lang="da-DK" sz="2400" dirty="0" smtClean="0"/>
              <a:t>)’s form.</a:t>
            </a:r>
          </a:p>
          <a:p>
            <a:r>
              <a:rPr lang="da-DK" sz="2400" dirty="0" smtClean="0"/>
              <a:t>NB! Leddene hedder noget forskelligt i forskellige bøger. </a:t>
            </a:r>
            <a:endParaRPr lang="da-DK" sz="24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t="17860"/>
          <a:stretch/>
        </p:blipFill>
        <p:spPr>
          <a:xfrm>
            <a:off x="0" y="2284524"/>
            <a:ext cx="7423874" cy="45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0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Dagens opgave – med sidemanden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Find på jeres egne krop de forskellige ægte led. Diskuter hvordan leddet ser ud, hvilke knogler er involveret og hvilke bevægelighedsmuligheder har leddet.</a:t>
            </a:r>
          </a:p>
          <a:p>
            <a:r>
              <a:rPr lang="da-DK" dirty="0" smtClean="0"/>
              <a:t>Brug nettet og grundbogen for informationer</a:t>
            </a:r>
          </a:p>
          <a:p>
            <a:r>
              <a:rPr lang="da-DK" dirty="0" smtClean="0"/>
              <a:t>Fremlæg jeres svar for klassen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900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3</a:t>
            </a:r>
            <a:r>
              <a:rPr lang="da-DK" dirty="0" smtClean="0"/>
              <a:t>. Modul</a:t>
            </a:r>
            <a:br>
              <a:rPr lang="da-DK" dirty="0" smtClean="0"/>
            </a:br>
            <a:r>
              <a:rPr lang="da-DK" dirty="0" smtClean="0"/>
              <a:t>Muskler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Lektie: Læs side 42 fra ”muskler” til side 45 ”Overkroppens anatomi og kastebevægelsen”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>
                <a:solidFill>
                  <a:srgbClr val="FF0000"/>
                </a:solidFill>
              </a:rPr>
              <a:t>Hvordan bevæger vi os?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213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478"/>
            <a:ext cx="8229600" cy="1143000"/>
          </a:xfrm>
        </p:spPr>
        <p:txBody>
          <a:bodyPr/>
          <a:lstStyle/>
          <a:p>
            <a:r>
              <a:rPr lang="da-DK" dirty="0" smtClean="0"/>
              <a:t>Muskler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013248"/>
            <a:ext cx="8229600" cy="5728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dirty="0" smtClean="0"/>
              <a:t>Muskler udspringer fra en knogler, passerer et led og hæfter på en anden knogle. Når musklen strækkes eller bøjes skabes bevægelse. Se eksempel med armen:</a:t>
            </a:r>
          </a:p>
          <a:p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Generelt: den muskel, som </a:t>
            </a:r>
          </a:p>
          <a:p>
            <a:pPr marL="0" indent="0">
              <a:buNone/>
            </a:pPr>
            <a:r>
              <a:rPr lang="da-DK" sz="2000" dirty="0" smtClean="0"/>
              <a:t>kontraheres (trækkes sammen) </a:t>
            </a:r>
          </a:p>
          <a:p>
            <a:pPr marL="0" indent="0">
              <a:buNone/>
            </a:pPr>
            <a:r>
              <a:rPr lang="da-DK" sz="2000" dirty="0" smtClean="0"/>
              <a:t>Arbejder. Men muskler kan </a:t>
            </a:r>
          </a:p>
          <a:p>
            <a:pPr marL="0" indent="0">
              <a:buNone/>
            </a:pPr>
            <a:r>
              <a:rPr lang="da-DK" sz="2000" dirty="0" smtClean="0"/>
              <a:t>arbejde på tre måder:</a:t>
            </a:r>
          </a:p>
          <a:p>
            <a:r>
              <a:rPr lang="da-DK" sz="2000" b="1" i="1" dirty="0" smtClean="0"/>
              <a:t>Koncentrisk kontraktion</a:t>
            </a:r>
          </a:p>
          <a:p>
            <a:r>
              <a:rPr lang="da-DK" sz="2000" b="1" i="1" dirty="0" smtClean="0"/>
              <a:t>Statisk arbejde</a:t>
            </a:r>
          </a:p>
          <a:p>
            <a:r>
              <a:rPr lang="da-DK" sz="2000" b="1" i="1" dirty="0" smtClean="0"/>
              <a:t>Excentrisk kontraktion</a:t>
            </a:r>
          </a:p>
          <a:p>
            <a:pPr marL="0" indent="0"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Hvad er forskellene??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Der er flere muskler som arbejder under en bevægelse. Den muskel ”som fører an” kaldes </a:t>
            </a:r>
            <a:r>
              <a:rPr lang="da-DK" sz="2000" b="1" i="1" dirty="0" smtClean="0"/>
              <a:t>agonisten</a:t>
            </a:r>
            <a:r>
              <a:rPr lang="da-DK" sz="2000" dirty="0" smtClean="0"/>
              <a:t> og den musklen som ”arbejde modsat” hedder </a:t>
            </a:r>
            <a:r>
              <a:rPr lang="da-DK" sz="2000" b="1" i="1" dirty="0" smtClean="0"/>
              <a:t>antagonisten</a:t>
            </a:r>
            <a:r>
              <a:rPr lang="da-DK" sz="2000" dirty="0" smtClean="0"/>
              <a:t>. De sekundære muskler, som ikke yder så meget, kaldes </a:t>
            </a:r>
            <a:r>
              <a:rPr lang="da-DK" sz="2000" b="1" i="1" dirty="0" err="1" smtClean="0"/>
              <a:t>synergister</a:t>
            </a:r>
            <a:r>
              <a:rPr lang="da-DK" sz="2000" dirty="0" smtClean="0"/>
              <a:t>.</a:t>
            </a:r>
          </a:p>
          <a:p>
            <a:pPr marL="0" indent="0">
              <a:buNone/>
            </a:pPr>
            <a:r>
              <a:rPr lang="da-DK" sz="2000" dirty="0" smtClean="0"/>
              <a:t> </a:t>
            </a:r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65" y="1697847"/>
            <a:ext cx="5410535" cy="32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1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Muskel kraft-</a:t>
            </a:r>
            <a:r>
              <a:rPr lang="da-DK" dirty="0" smtClean="0"/>
              <a:t>hastighedskurven</a:t>
            </a:r>
            <a:br>
              <a:rPr lang="da-DK" dirty="0" smtClean="0"/>
            </a:br>
            <a:r>
              <a:rPr lang="da-DK" sz="2000" dirty="0" smtClean="0"/>
              <a:t>Muskler arbejder med størst kraft når den arbejder langsomt og excentrisk</a:t>
            </a:r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52" y="1562100"/>
            <a:ext cx="7162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25" y="1670854"/>
            <a:ext cx="6559530" cy="5187146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 flipH="1">
            <a:off x="850898" y="224304"/>
            <a:ext cx="7620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/>
              <a:t>Musklens opbygning </a:t>
            </a:r>
          </a:p>
          <a:p>
            <a:r>
              <a:rPr lang="da-DK" sz="2400" dirty="0" smtClean="0"/>
              <a:t>(hvis I er interesserede, så læs side 105-110 i grundbogen) Her ganske kort- mere om dette i næste forløb)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09314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04308"/>
            <a:ext cx="4391282" cy="5059692"/>
          </a:xfrm>
        </p:spPr>
        <p:txBody>
          <a:bodyPr>
            <a:normAutofit/>
          </a:bodyPr>
          <a:lstStyle/>
          <a:p>
            <a:pPr algn="l"/>
            <a:r>
              <a:rPr lang="da-DK" sz="3200" dirty="0" smtClean="0"/>
              <a:t>Nogle af kroppens vigtigste muskler</a:t>
            </a:r>
            <a:br>
              <a:rPr lang="da-DK" sz="3200" dirty="0" smtClean="0"/>
            </a:b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 smtClean="0">
                <a:solidFill>
                  <a:srgbClr val="FF0000"/>
                </a:solidFill>
              </a:rPr>
              <a:t>…kender I nogle?</a:t>
            </a:r>
            <a:endParaRPr lang="da-DK" sz="3200" dirty="0">
              <a:solidFill>
                <a:srgbClr val="FF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t="4005" b="21149"/>
          <a:stretch/>
        </p:blipFill>
        <p:spPr>
          <a:xfrm>
            <a:off x="3288712" y="274638"/>
            <a:ext cx="5661972" cy="63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5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er smidigst i klassen her?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</a:rPr>
              <a:t>Hvorfor er nogle mere smidige end andre?</a:t>
            </a:r>
          </a:p>
          <a:p>
            <a:pPr marL="0" indent="0">
              <a:buNone/>
            </a:pPr>
            <a:r>
              <a:rPr lang="da-DK" dirty="0" smtClean="0">
                <a:solidFill>
                  <a:srgbClr val="FF0000"/>
                </a:solidFill>
              </a:rPr>
              <a:t>Hvordan bliver man smidig?</a:t>
            </a:r>
            <a:endParaRPr lang="da-D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Jeg </a:t>
            </a:r>
            <a:r>
              <a:rPr lang="da-DK" dirty="0"/>
              <a:t>er stiv som et bræt – hvordan bliver jeg smidig?</a:t>
            </a:r>
            <a:r>
              <a:rPr lang="da-DK" dirty="0" smtClean="0"/>
              <a:t>?</a:t>
            </a:r>
            <a:endParaRPr lang="da-DK" dirty="0" smtClean="0">
              <a:hlinkClick r:id="rId2"/>
            </a:endParaRPr>
          </a:p>
          <a:p>
            <a:r>
              <a:rPr lang="da-DK" dirty="0" smtClean="0">
                <a:hlinkClick r:id="rId2"/>
              </a:rPr>
              <a:t>http</a:t>
            </a:r>
            <a:r>
              <a:rPr lang="da-DK" dirty="0">
                <a:hlinkClick r:id="rId2"/>
              </a:rPr>
              <a:t>://www.dr.dk/levnu/fritid/brevkasse-jeg-er-stiv-som-et-braet-hvordan-bliver-jeg-</a:t>
            </a:r>
            <a:r>
              <a:rPr lang="da-DK" dirty="0" smtClean="0">
                <a:hlinkClick r:id="rId2"/>
              </a:rPr>
              <a:t>smidig</a:t>
            </a: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6211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918"/>
            <a:ext cx="8229600" cy="1143000"/>
          </a:xfrm>
        </p:spPr>
        <p:txBody>
          <a:bodyPr/>
          <a:lstStyle/>
          <a:p>
            <a:r>
              <a:rPr lang="da-DK" dirty="0" smtClean="0"/>
              <a:t>Gruppeopgave om led og muskler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242918"/>
            <a:ext cx="9144000" cy="561508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a-DK" sz="6000" dirty="0" smtClean="0"/>
              <a:t>4 Grupper: </a:t>
            </a:r>
          </a:p>
          <a:p>
            <a:r>
              <a:rPr lang="da-DK" sz="6000" b="1" dirty="0" smtClean="0"/>
              <a:t>Skulderleddet </a:t>
            </a:r>
          </a:p>
          <a:p>
            <a:r>
              <a:rPr lang="da-DK" sz="6000" b="1" dirty="0" smtClean="0"/>
              <a:t>Knæleddet</a:t>
            </a:r>
          </a:p>
          <a:p>
            <a:r>
              <a:rPr lang="da-DK" sz="6000" b="1" dirty="0" smtClean="0"/>
              <a:t>Hofteleddet</a:t>
            </a:r>
          </a:p>
          <a:p>
            <a:r>
              <a:rPr lang="da-DK" sz="6000" b="1" dirty="0" smtClean="0"/>
              <a:t>Rygsøjlen </a:t>
            </a:r>
          </a:p>
          <a:p>
            <a:pPr marL="514350" indent="-514350">
              <a:buAutoNum type="arabicParenR"/>
            </a:pPr>
            <a:r>
              <a:rPr lang="da-DK" sz="6200" dirty="0" smtClean="0"/>
              <a:t>Find 2-3 muskler som er essentielle for en bevægelse af jeres led. Skriv navnene på musklerne ned og kun dem udenad.</a:t>
            </a:r>
          </a:p>
          <a:p>
            <a:pPr marL="514350" indent="-514350">
              <a:buAutoNum type="arabicParenR"/>
            </a:pPr>
            <a:r>
              <a:rPr lang="da-DK" sz="6200" dirty="0" smtClean="0"/>
              <a:t>Beskriv hvilket led I har: hvordan leddet er opbygget og hvordan det kan bevæges. Nævn hvilke knogler danner leddet.</a:t>
            </a:r>
          </a:p>
          <a:p>
            <a:pPr marL="514350" indent="-514350">
              <a:buAutoNum type="arabicParenR"/>
            </a:pPr>
            <a:r>
              <a:rPr lang="da-DK" sz="6200" dirty="0" smtClean="0"/>
              <a:t>Beskriv en kort bevægelse med jeres led og forklar hvordan de (minimum) 2-3 muskler arbejder (excentrisk, koncentrisk, statisk, </a:t>
            </a:r>
            <a:r>
              <a:rPr lang="da-DK" sz="6200" dirty="0" err="1" smtClean="0"/>
              <a:t>agonist</a:t>
            </a:r>
            <a:r>
              <a:rPr lang="da-DK" sz="6200" dirty="0" smtClean="0"/>
              <a:t>, antagonist, </a:t>
            </a:r>
            <a:r>
              <a:rPr lang="da-DK" sz="6200" dirty="0" err="1" smtClean="0"/>
              <a:t>synergist</a:t>
            </a:r>
            <a:r>
              <a:rPr lang="da-DK" sz="6200" dirty="0" smtClean="0"/>
              <a:t>).</a:t>
            </a:r>
          </a:p>
          <a:p>
            <a:pPr marL="0" indent="0">
              <a:buNone/>
            </a:pPr>
            <a:endParaRPr lang="da-DK" sz="5000" dirty="0" smtClean="0"/>
          </a:p>
          <a:p>
            <a:pPr marL="0" indent="0">
              <a:buNone/>
            </a:pPr>
            <a:r>
              <a:rPr lang="da-DK" sz="6800" dirty="0" smtClean="0"/>
              <a:t>Fremlæg jeres led for resten af klassen i næste modul (med illustrationer (gerne egen krop) og billeder). </a:t>
            </a:r>
            <a:r>
              <a:rPr lang="da-DK" sz="6800" dirty="0" err="1" smtClean="0"/>
              <a:t>Opload</a:t>
            </a:r>
            <a:r>
              <a:rPr lang="da-DK" sz="6800" dirty="0" smtClean="0"/>
              <a:t> jeres oplæg under ”opgaver”. Det tæller som en aflevering. Finpuds gerne hjemmefra, hvis I gerne vil det.</a:t>
            </a:r>
          </a:p>
          <a:p>
            <a:pPr marL="0" indent="0">
              <a:buNone/>
            </a:pPr>
            <a:endParaRPr lang="da-DK" sz="6200" dirty="0" smtClean="0"/>
          </a:p>
          <a:p>
            <a:pPr marL="0" indent="0">
              <a:buNone/>
            </a:pPr>
            <a:r>
              <a:rPr lang="da-DK" sz="6200" dirty="0" smtClean="0"/>
              <a:t>NB</a:t>
            </a:r>
            <a:r>
              <a:rPr lang="da-DK" sz="6200" dirty="0"/>
              <a:t>! Brug side 45 – 65 </a:t>
            </a:r>
            <a:r>
              <a:rPr lang="da-DK" sz="6200" dirty="0" smtClean="0"/>
              <a:t>i kapitel 3 for </a:t>
            </a:r>
            <a:r>
              <a:rPr lang="da-DK" sz="6200" dirty="0"/>
              <a:t>at få informationer om jeres leds bevægelsesmuligheder samt arbejdende </a:t>
            </a:r>
            <a:r>
              <a:rPr lang="da-DK" sz="6200" dirty="0" smtClean="0"/>
              <a:t>muskler.</a:t>
            </a:r>
            <a:endParaRPr lang="da-DK" sz="6200" dirty="0"/>
          </a:p>
          <a:p>
            <a:pPr marL="514350" indent="-514350">
              <a:buAutoNum type="arabicParenR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296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  modul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 smtClean="0"/>
              <a:t>Dagens tre punkter:</a:t>
            </a:r>
          </a:p>
          <a:p>
            <a:r>
              <a:rPr lang="da-DK" dirty="0" smtClean="0"/>
              <a:t>At lege! Pigerne mod drengene  (Tid til revanche?)</a:t>
            </a:r>
            <a:r>
              <a:rPr lang="da-DK" dirty="0"/>
              <a:t>:</a:t>
            </a:r>
            <a:r>
              <a:rPr lang="da-DK" dirty="0" smtClean="0"/>
              <a:t>Tabu-begrebs-leg om Sportens Styrker </a:t>
            </a:r>
          </a:p>
          <a:p>
            <a:pPr marL="0" indent="0">
              <a:buNone/>
            </a:pPr>
            <a:r>
              <a:rPr lang="da-DK" dirty="0" smtClean="0"/>
              <a:t>NB! </a:t>
            </a:r>
            <a:r>
              <a:rPr lang="da-DK" dirty="0"/>
              <a:t>O</a:t>
            </a:r>
            <a:r>
              <a:rPr lang="da-DK" dirty="0" smtClean="0"/>
              <a:t>psamling på forrige forløb</a:t>
            </a:r>
          </a:p>
          <a:p>
            <a:endParaRPr lang="da-DK" dirty="0"/>
          </a:p>
          <a:p>
            <a:r>
              <a:rPr lang="da-DK" dirty="0" smtClean="0"/>
              <a:t>Introduktion til anatomiforløbet af mig</a:t>
            </a:r>
          </a:p>
          <a:p>
            <a:endParaRPr lang="da-DK" dirty="0" smtClean="0"/>
          </a:p>
          <a:p>
            <a:r>
              <a:rPr lang="da-DK" dirty="0" smtClean="0"/>
              <a:t>Anonym tavle-evaluering om undervisning, læreren og jer selv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892" y="2044700"/>
            <a:ext cx="1320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97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4. modul:</a:t>
            </a:r>
            <a:br>
              <a:rPr lang="da-DK" dirty="0" smtClean="0"/>
            </a:br>
            <a:r>
              <a:rPr lang="da-DK" dirty="0" smtClean="0"/>
              <a:t>Bevægelsesanalyse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Fremlæg jeres gruppearbejde om led og muskler</a:t>
            </a:r>
          </a:p>
          <a:p>
            <a:endParaRPr lang="da-DK" dirty="0"/>
          </a:p>
          <a:p>
            <a:r>
              <a:rPr lang="da-DK" dirty="0" smtClean="0"/>
              <a:t>Dagens </a:t>
            </a:r>
            <a:r>
              <a:rPr lang="da-DK" dirty="0"/>
              <a:t>l</a:t>
            </a:r>
            <a:r>
              <a:rPr lang="da-DK" dirty="0" smtClean="0"/>
              <a:t>ektie: Læs side 65 fra ”Bevægelsesanalyse” til og med side 66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6142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Dagens vigtigste pointer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1605" y="1600200"/>
            <a:ext cx="8565195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 smtClean="0"/>
              <a:t>I skal kunne lave en bevægelsesanalyse (til eksamen) for at vide hvordan en idrætsbevægelse bør udføres korrekt (til jer selv og til undervisning af andre)</a:t>
            </a:r>
          </a:p>
          <a:p>
            <a:r>
              <a:rPr lang="da-DK" dirty="0" smtClean="0"/>
              <a:t>Bevægelsesanalysens 4 trin:</a:t>
            </a:r>
          </a:p>
          <a:p>
            <a:pPr marL="514350" indent="-514350">
              <a:buAutoNum type="arabicParenR"/>
            </a:pPr>
            <a:r>
              <a:rPr lang="da-DK" i="1" dirty="0" smtClean="0"/>
              <a:t>Kort forklaring af hvordan bevægelsen indgår i praksis </a:t>
            </a:r>
            <a:r>
              <a:rPr lang="da-DK" dirty="0" smtClean="0"/>
              <a:t>(en volleysmash, et målspark, en </a:t>
            </a:r>
            <a:r>
              <a:rPr lang="da-DK" dirty="0" err="1" smtClean="0"/>
              <a:t>piruette</a:t>
            </a:r>
            <a:r>
              <a:rPr lang="da-DK" dirty="0" smtClean="0"/>
              <a:t> osv. )</a:t>
            </a:r>
          </a:p>
          <a:p>
            <a:pPr marL="514350" indent="-514350">
              <a:buAutoNum type="arabicParenR"/>
            </a:pPr>
            <a:r>
              <a:rPr lang="da-DK" i="1" dirty="0" smtClean="0"/>
              <a:t>Tegning af bevægelsesforløbet </a:t>
            </a:r>
            <a:r>
              <a:rPr lang="da-DK" dirty="0" smtClean="0"/>
              <a:t>(2-3 stillinger), opdelt i relevante faser.</a:t>
            </a:r>
          </a:p>
          <a:p>
            <a:pPr marL="514350" indent="-514350">
              <a:buAutoNum type="arabicParenR"/>
            </a:pPr>
            <a:r>
              <a:rPr lang="da-DK" i="1" dirty="0" smtClean="0"/>
              <a:t>Analyse af </a:t>
            </a:r>
            <a:r>
              <a:rPr lang="da-DK" i="1" dirty="0" err="1" smtClean="0"/>
              <a:t>ledbevægelser</a:t>
            </a:r>
            <a:r>
              <a:rPr lang="da-DK" i="1" dirty="0"/>
              <a:t> </a:t>
            </a:r>
            <a:r>
              <a:rPr lang="da-DK" dirty="0" smtClean="0"/>
              <a:t>(hvilke led bevæges, hvordan)</a:t>
            </a:r>
          </a:p>
          <a:p>
            <a:pPr marL="514350" indent="-514350">
              <a:buAutoNum type="arabicParenR"/>
            </a:pPr>
            <a:r>
              <a:rPr lang="da-DK" i="1" dirty="0" smtClean="0"/>
              <a:t>Muskelaktivitet under bevægelsen </a:t>
            </a:r>
            <a:r>
              <a:rPr lang="da-DK" dirty="0" smtClean="0"/>
              <a:t>(hvilke muskler aktiveres i de forskellige faser og hvordan arbejder de…(???))</a:t>
            </a:r>
          </a:p>
          <a:p>
            <a:pPr marL="514350" indent="-514350">
              <a:buAutoNum type="arabicParenR"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Mao. det som I har lavet til i dag!</a:t>
            </a:r>
          </a:p>
          <a:p>
            <a:pPr marL="514350" indent="-514350">
              <a:buAutoNum type="arabicParenR"/>
            </a:pP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6674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Eksempel på bevægelsesanalyse </a:t>
            </a:r>
            <a:br>
              <a:rPr lang="da-DK" dirty="0" smtClean="0"/>
            </a:br>
            <a:r>
              <a:rPr lang="da-DK" dirty="0" smtClean="0"/>
              <a:t>for spydkast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981796" y="2245982"/>
            <a:ext cx="4953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e9U1fVr9kDo</a:t>
            </a:r>
            <a:endParaRPr lang="nl-NL" dirty="0" smtClean="0"/>
          </a:p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7620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8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5. modul:</a:t>
            </a:r>
            <a:br>
              <a:rPr lang="da-DK" dirty="0" smtClean="0"/>
            </a:br>
            <a:r>
              <a:rPr lang="da-DK" dirty="0" smtClean="0"/>
              <a:t>Opsamling bevægelsesanalyse 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4828" y="12343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TEST!  Analyser nedenstående bevægelse via en bevægelsesanalyse. Inddrag så mange begreber og pointer som muligt (hvilke muskler, hvilke led, hvordan arbejder de osv.)</a:t>
            </a:r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pPr marL="0" indent="0">
              <a:buNone/>
            </a:pPr>
            <a:r>
              <a:rPr lang="da-DK" sz="2000" dirty="0" smtClean="0"/>
              <a:t>NB! Uden hjælpemidler</a:t>
            </a:r>
            <a:r>
              <a:rPr lang="da-DK" sz="2000" dirty="0"/>
              <a:t> </a:t>
            </a:r>
            <a:r>
              <a:rPr lang="da-DK" sz="2000" dirty="0" smtClean="0"/>
              <a:t>hvis advaret, </a:t>
            </a:r>
          </a:p>
          <a:p>
            <a:pPr marL="0" indent="0">
              <a:buNone/>
            </a:pPr>
            <a:r>
              <a:rPr lang="da-DK" sz="2000" dirty="0" smtClean="0"/>
              <a:t>med hjælpemidler hvis ikke.</a:t>
            </a:r>
          </a:p>
          <a:p>
            <a:pPr marL="0" indent="0">
              <a:buNone/>
            </a:pPr>
            <a:r>
              <a:rPr lang="da-DK" sz="2000" dirty="0" smtClean="0"/>
              <a:t>Anvend udleveret pdf-fil med illustrationer</a:t>
            </a:r>
          </a:p>
          <a:p>
            <a:pPr marL="0" indent="0">
              <a:buNone/>
            </a:pPr>
            <a:r>
              <a:rPr lang="da-DK" sz="2000" dirty="0" smtClean="0"/>
              <a:t>af muskler og navnene herpå</a:t>
            </a:r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r="18100"/>
          <a:stretch/>
        </p:blipFill>
        <p:spPr>
          <a:xfrm>
            <a:off x="4540117" y="3181234"/>
            <a:ext cx="4457451" cy="367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0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Opsamling på forløbet: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Først</a:t>
            </a:r>
            <a:r>
              <a:rPr lang="da-DK" dirty="0"/>
              <a:t>, hver for sig: Skriv 3 ting ned, som du har lært i dette </a:t>
            </a:r>
            <a:r>
              <a:rPr lang="da-DK" dirty="0" smtClean="0"/>
              <a:t>forløb. </a:t>
            </a:r>
            <a:r>
              <a:rPr lang="da-DK" dirty="0"/>
              <a:t>Det kan både være pointer fra grundbogen eller noget du selv har reflekteret over.</a:t>
            </a:r>
          </a:p>
          <a:p>
            <a:r>
              <a:rPr lang="da-DK" dirty="0"/>
              <a:t>Dernæst, skriv dine pointer på en fælles padlet: </a:t>
            </a:r>
            <a:r>
              <a:rPr lang="hr-HR" u="sng" dirty="0">
                <a:hlinkClick r:id="rId2"/>
              </a:rPr>
              <a:t>https://padlet.com</a:t>
            </a:r>
            <a:endParaRPr lang="da-DK" dirty="0"/>
          </a:p>
          <a:p>
            <a:r>
              <a:rPr lang="da-DK" dirty="0" smtClean="0"/>
              <a:t>Fælles snak </a:t>
            </a:r>
            <a:r>
              <a:rPr lang="da-DK" dirty="0"/>
              <a:t>om det der står. Tilføjelse fra både elever og lærer. Gem denne padlet i jeres noter (til evt. eksamen)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685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3855" y="3137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Brug disse billeder i stedet </a:t>
            </a:r>
            <a:br>
              <a:rPr lang="da-DK" dirty="0" smtClean="0"/>
            </a:br>
            <a:r>
              <a:rPr lang="da-DK" sz="2200" dirty="0" smtClean="0"/>
              <a:t>(som I ikke er forberedte på. </a:t>
            </a:r>
            <a:r>
              <a:rPr lang="da-DK" sz="2200" dirty="0" err="1" smtClean="0"/>
              <a:t>Gnæk</a:t>
            </a:r>
            <a:r>
              <a:rPr lang="da-DK" sz="2200" dirty="0" smtClean="0"/>
              <a:t> </a:t>
            </a:r>
            <a:r>
              <a:rPr lang="da-DK" sz="2200" dirty="0" err="1" smtClean="0"/>
              <a:t>gnæk</a:t>
            </a:r>
            <a:r>
              <a:rPr lang="da-DK" sz="2200" dirty="0" smtClean="0"/>
              <a:t>)</a:t>
            </a:r>
            <a:endParaRPr lang="da-DK" sz="22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09" y="1918997"/>
            <a:ext cx="8520346" cy="3064873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457200" y="5480789"/>
            <a:ext cx="845931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Skriv al den viden ned, som I har: </a:t>
            </a:r>
          </a:p>
          <a:p>
            <a:r>
              <a:rPr lang="da-DK" sz="2400" dirty="0"/>
              <a:t>H</a:t>
            </a:r>
            <a:r>
              <a:rPr lang="da-DK" sz="2400" dirty="0" smtClean="0"/>
              <a:t>vilke led og muskler arbejder hvornår</a:t>
            </a:r>
            <a:r>
              <a:rPr lang="da-DK" sz="2400" dirty="0"/>
              <a:t> </a:t>
            </a:r>
            <a:r>
              <a:rPr lang="da-DK" sz="2400" dirty="0" smtClean="0"/>
              <a:t>og hvordan? </a:t>
            </a:r>
          </a:p>
          <a:p>
            <a:r>
              <a:rPr lang="da-DK" sz="2400" dirty="0" smtClean="0"/>
              <a:t>Hvad er et ægte led? Hvordan bevæger musklerne skellettet? Osv.</a:t>
            </a:r>
          </a:p>
        </p:txBody>
      </p:sp>
    </p:spTree>
    <p:extLst>
      <p:ext uri="{BB962C8B-B14F-4D97-AF65-F5344CB8AC3E}">
        <p14:creationId xmlns:p14="http://schemas.microsoft.com/office/powerpoint/2010/main" val="427912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Faglige mål og formålet med anatomiforløbet ”Kend din krop”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 smtClean="0"/>
              <a:t>Helt overordnet på IdrætB:</a:t>
            </a:r>
          </a:p>
          <a:p>
            <a:pPr marL="0" indent="0">
              <a:buNone/>
            </a:pPr>
            <a:r>
              <a:rPr lang="da-DK" dirty="0" smtClean="0"/>
              <a:t>”</a:t>
            </a:r>
            <a:r>
              <a:rPr lang="da-DK" dirty="0"/>
              <a:t> </a:t>
            </a:r>
            <a:r>
              <a:rPr lang="da-DK" i="1" dirty="0"/>
              <a:t>Eleverne skal have en grundlæggende viden om idrættens discipliner samt om basale idræts-faglige begreber om træning, livsstil og idrætsvaner, herunder viden om centralt arbejdsfysiologisk og funktionelt anatomisk stof. Herudover skal eleverne have alsidige og grundlæggende idrætslige </a:t>
            </a:r>
            <a:r>
              <a:rPr lang="da-DK" i="1" dirty="0" smtClean="0"/>
              <a:t>færdigheder</a:t>
            </a:r>
            <a:r>
              <a:rPr lang="da-DK" dirty="0" smtClean="0"/>
              <a:t>”</a:t>
            </a:r>
          </a:p>
          <a:p>
            <a:r>
              <a:rPr lang="da-DK" dirty="0" smtClean="0"/>
              <a:t>Dette forløb har fokus på: </a:t>
            </a:r>
            <a:r>
              <a:rPr lang="da-DK" i="1" dirty="0" smtClean="0"/>
              <a:t>viden om funktionelt anatomisk stof</a:t>
            </a:r>
          </a:p>
          <a:p>
            <a:r>
              <a:rPr lang="da-DK" dirty="0" smtClean="0"/>
              <a:t>Næste forløb (februar og marts) har fokus på: </a:t>
            </a:r>
            <a:r>
              <a:rPr lang="da-DK" i="1" dirty="0" smtClean="0"/>
              <a:t>viden om centralt arbejdsfysiologisk stof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752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 skal i dette forløb….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…kende navnene på nogle af kroppens ”vigtigste” muskler, som bruges når I træner</a:t>
            </a:r>
          </a:p>
          <a:p>
            <a:r>
              <a:rPr lang="da-DK" dirty="0" smtClean="0"/>
              <a:t>…vide hvordan led og muskler er opbygget og hvordan de virker</a:t>
            </a:r>
          </a:p>
          <a:p>
            <a:r>
              <a:rPr lang="da-DK" dirty="0" smtClean="0"/>
              <a:t>…kunne lave en bevægelsesanalyse, hvor I beskriver en simpel kropslig bevægelse og analyserer hvilke led og muskler arbejder hvornår</a:t>
            </a:r>
          </a:p>
          <a:p>
            <a:r>
              <a:rPr lang="da-DK" dirty="0" smtClean="0"/>
              <a:t>Grundbogen er B – for bedre idræt. Fra nu af: jeg antager, at I har læst lektien så vi kan få mere ud af undervisningen!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819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Evaluering!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862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2</a:t>
            </a:r>
            <a:r>
              <a:rPr lang="da-DK" dirty="0" smtClean="0"/>
              <a:t>. Modul</a:t>
            </a:r>
            <a:br>
              <a:rPr lang="da-DK" dirty="0" smtClean="0"/>
            </a:br>
            <a:r>
              <a:rPr lang="da-DK" dirty="0" smtClean="0"/>
              <a:t>Knogler og led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Lektie: Læs side 38 - 42 nederst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Dagens fokus:</a:t>
            </a:r>
          </a:p>
          <a:p>
            <a:r>
              <a:rPr lang="da-DK" dirty="0" smtClean="0"/>
              <a:t>Hvis man skal forstå bevægelser i idræt er man nødt til at kende til hvilke led der bevæges, og hvordan de bevæges (næste gang ser vi på hvordan musklerne får leddene til at bevæge sig)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285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Skelettet  (består af 200 knogler)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79646" y="1250027"/>
            <a:ext cx="67762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Afhængigt af knoglernes form inddeles de i:</a:t>
            </a:r>
          </a:p>
          <a:p>
            <a:pPr marL="342900" indent="-342900">
              <a:buAutoNum type="arabicParenR"/>
            </a:pPr>
            <a:r>
              <a:rPr lang="da-DK" sz="2000" dirty="0" smtClean="0"/>
              <a:t>Rørknogler (sørger for kroppens større bevægelser)</a:t>
            </a:r>
          </a:p>
          <a:p>
            <a:pPr marL="342900" indent="-342900">
              <a:buAutoNum type="arabicParenR"/>
            </a:pPr>
            <a:r>
              <a:rPr lang="da-DK" sz="2000" dirty="0" smtClean="0"/>
              <a:t>Flade knogler (beskytter ofte kroppens vigtige organer)</a:t>
            </a:r>
          </a:p>
          <a:p>
            <a:pPr marL="342900" indent="-342900">
              <a:buAutoNum type="arabicParenR"/>
            </a:pPr>
            <a:r>
              <a:rPr lang="da-DK" sz="2000" dirty="0" smtClean="0"/>
              <a:t>Uregelmæssige knogler (sørger for alsidige bevægeligheder)</a:t>
            </a:r>
          </a:p>
          <a:p>
            <a:r>
              <a:rPr lang="da-DK" sz="2000" dirty="0" smtClean="0"/>
              <a:t>Hvor findes disse knogler??</a:t>
            </a:r>
          </a:p>
          <a:p>
            <a:pPr marL="342900" indent="-342900">
              <a:buAutoNum type="arabicParenR"/>
            </a:pPr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(…) = Knoglernes forskellige funktioner</a:t>
            </a:r>
            <a:endParaRPr lang="da-DK" sz="20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561" y="2527300"/>
            <a:ext cx="3436439" cy="447833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6" y="3982149"/>
            <a:ext cx="4055687" cy="28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7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22800" cy="1143000"/>
          </a:xfrm>
        </p:spPr>
        <p:txBody>
          <a:bodyPr/>
          <a:lstStyle/>
          <a:p>
            <a:r>
              <a:rPr lang="da-DK" dirty="0" smtClean="0"/>
              <a:t>Hvirvelsøjlen 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88900" y="1417638"/>
            <a:ext cx="5194300" cy="5440362"/>
          </a:xfrm>
        </p:spPr>
        <p:txBody>
          <a:bodyPr>
            <a:normAutofit fontScale="70000" lnSpcReduction="20000"/>
          </a:bodyPr>
          <a:lstStyle/>
          <a:p>
            <a:r>
              <a:rPr lang="da-DK" dirty="0" smtClean="0"/>
              <a:t>Særligt fokus på denne, da den er elementær for kroppens virke</a:t>
            </a:r>
          </a:p>
          <a:p>
            <a:endParaRPr lang="da-DK" dirty="0" smtClean="0"/>
          </a:p>
          <a:p>
            <a:r>
              <a:rPr lang="da-DK" dirty="0" smtClean="0"/>
              <a:t>Hvirvelsøjlen, også kaldt rygsøjlen, består af 24 hvirvler/knogler: 7 halshvirvler, 12 brysthvirvler og 5 lændehvirvler</a:t>
            </a:r>
          </a:p>
          <a:p>
            <a:endParaRPr lang="da-DK" dirty="0" smtClean="0"/>
          </a:p>
          <a:p>
            <a:r>
              <a:rPr lang="da-DK" dirty="0" smtClean="0"/>
              <a:t>Mellem hvirvlerne findes bruskskiver (</a:t>
            </a:r>
            <a:r>
              <a:rPr lang="da-DK" dirty="0" err="1" smtClean="0"/>
              <a:t>diskus</a:t>
            </a:r>
            <a:r>
              <a:rPr lang="da-DK" dirty="0" smtClean="0"/>
              <a:t>) med en geleagtig kerne som virker støddæmpende.</a:t>
            </a:r>
          </a:p>
          <a:p>
            <a:endParaRPr lang="da-DK" dirty="0" smtClean="0"/>
          </a:p>
          <a:p>
            <a:r>
              <a:rPr lang="da-DK" dirty="0"/>
              <a:t>I</a:t>
            </a:r>
            <a:r>
              <a:rPr lang="da-DK" dirty="0" smtClean="0"/>
              <a:t> </a:t>
            </a:r>
            <a:r>
              <a:rPr lang="da-DK" dirty="0" err="1" smtClean="0"/>
              <a:t>benringen</a:t>
            </a:r>
            <a:r>
              <a:rPr lang="da-DK" dirty="0" smtClean="0"/>
              <a:t> er et hulrum, </a:t>
            </a:r>
          </a:p>
          <a:p>
            <a:pPr marL="0" indent="0">
              <a:buNone/>
            </a:pPr>
            <a:r>
              <a:rPr lang="da-DK" dirty="0" smtClean="0"/>
              <a:t>   hvor rygmarven er. Hvad gør</a:t>
            </a:r>
          </a:p>
          <a:p>
            <a:pPr marL="0" indent="0">
              <a:buNone/>
            </a:pPr>
            <a:r>
              <a:rPr lang="da-DK" dirty="0" smtClean="0"/>
              <a:t>    rygmarven?</a:t>
            </a:r>
          </a:p>
          <a:p>
            <a:pPr marL="0" indent="0">
              <a:buNone/>
            </a:pPr>
            <a:r>
              <a:rPr lang="da-DK" dirty="0" smtClean="0"/>
              <a:t>(se flere detaljer i bogen!)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738" y="274638"/>
            <a:ext cx="4005262" cy="400526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4783138"/>
            <a:ext cx="4318000" cy="18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3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838"/>
            <a:ext cx="9144000" cy="5266944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21605" y="227200"/>
            <a:ext cx="739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T</a:t>
            </a:r>
            <a:r>
              <a:rPr lang="da-DK" dirty="0" smtClean="0">
                <a:solidFill>
                  <a:srgbClr val="FF0000"/>
                </a:solidFill>
              </a:rPr>
              <a:t>ænker </a:t>
            </a:r>
            <a:r>
              <a:rPr lang="da-DK" dirty="0">
                <a:solidFill>
                  <a:srgbClr val="FF0000"/>
                </a:solidFill>
              </a:rPr>
              <a:t>I over jeres krops-holdning? 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Har </a:t>
            </a:r>
            <a:r>
              <a:rPr lang="da-DK" dirty="0">
                <a:solidFill>
                  <a:srgbClr val="FF0000"/>
                </a:solidFill>
              </a:rPr>
              <a:t>I særegne kropstalenter/størrelser/mobilitet/</a:t>
            </a:r>
            <a:r>
              <a:rPr lang="da-DK" dirty="0" err="1">
                <a:solidFill>
                  <a:srgbClr val="FF0000"/>
                </a:solidFill>
              </a:rPr>
              <a:t>e.lign</a:t>
            </a:r>
            <a:r>
              <a:rPr lang="da-DK" dirty="0">
                <a:solidFill>
                  <a:srgbClr val="FF0000"/>
                </a:solidFill>
              </a:rPr>
              <a:t>?</a:t>
            </a:r>
          </a:p>
          <a:p>
            <a:endParaRPr lang="da-DK" dirty="0" smtClean="0"/>
          </a:p>
          <a:p>
            <a:r>
              <a:rPr lang="da-DK" dirty="0" smtClean="0"/>
              <a:t>Jeres kropsholdning kan have stor betydning for smerter i hele kroppen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611052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36863</TotalTime>
  <Words>1240</Words>
  <Application>Microsoft Office PowerPoint</Application>
  <PresentationFormat>Skærmshow (4:3)</PresentationFormat>
  <Paragraphs>147</Paragraphs>
  <Slides>25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8" baseType="lpstr">
      <vt:lpstr>Arial</vt:lpstr>
      <vt:lpstr>Calibri</vt:lpstr>
      <vt:lpstr>Kontortema</vt:lpstr>
      <vt:lpstr>Anatomiforløb (Januar-februar 2017)</vt:lpstr>
      <vt:lpstr>1.  modul</vt:lpstr>
      <vt:lpstr>Faglige mål og formålet med anatomiforløbet ”Kend din krop”</vt:lpstr>
      <vt:lpstr>I skal i dette forløb….</vt:lpstr>
      <vt:lpstr>PowerPoint-præsentation</vt:lpstr>
      <vt:lpstr>2. Modul Knogler og led</vt:lpstr>
      <vt:lpstr>Skelettet  (består af 200 knogler)</vt:lpstr>
      <vt:lpstr>Hvirvelsøjlen </vt:lpstr>
      <vt:lpstr>PowerPoint-præsentation</vt:lpstr>
      <vt:lpstr>Ægte led</vt:lpstr>
      <vt:lpstr>PowerPoint-præsentation</vt:lpstr>
      <vt:lpstr>Dagens opgave – med sidemanden</vt:lpstr>
      <vt:lpstr>3. Modul Muskler</vt:lpstr>
      <vt:lpstr>Muskler</vt:lpstr>
      <vt:lpstr>Muskel kraft-hastighedskurven Muskler arbejder med størst kraft når den arbejder langsomt og excentrisk</vt:lpstr>
      <vt:lpstr>PowerPoint-præsentation</vt:lpstr>
      <vt:lpstr>Nogle af kroppens vigtigste muskler  …kender I nogle?</vt:lpstr>
      <vt:lpstr>Hvem er smidigst i klassen her?</vt:lpstr>
      <vt:lpstr>Gruppeopgave om led og muskler</vt:lpstr>
      <vt:lpstr>4. modul: Bevægelsesanalyse</vt:lpstr>
      <vt:lpstr>Dagens vigtigste pointer</vt:lpstr>
      <vt:lpstr>Eksempel på bevægelsesanalyse  for spydkast</vt:lpstr>
      <vt:lpstr>5. modul: Opsamling bevægelsesanalyse  </vt:lpstr>
      <vt:lpstr>Opsamling på forløbet:  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Anatomiforløb (Januar-februar 2017)</dc:title>
  <dc:creator>Mette</dc:creator>
  <cp:lastModifiedBy>Christian Kiørboe</cp:lastModifiedBy>
  <cp:revision>61</cp:revision>
  <dcterms:created xsi:type="dcterms:W3CDTF">2016-12-29T13:04:41Z</dcterms:created>
  <dcterms:modified xsi:type="dcterms:W3CDTF">2017-10-19T19:04:11Z</dcterms:modified>
</cp:coreProperties>
</file>